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66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288000" cy="10287000"/>
  <p:notesSz cx="6858000" cy="9144000"/>
  <p:embeddedFontLst>
    <p:embeddedFont>
      <p:font typeface="Archivo Black" panose="020B0604020202020204" charset="0"/>
      <p:regular r:id="rId12"/>
    </p:embeddedFont>
    <p:embeddedFont>
      <p:font typeface="Baloo" panose="020B0604020202020204" charset="0"/>
      <p:regular r:id="rId13"/>
    </p:embeddedFont>
    <p:embeddedFont>
      <p:font typeface="Canva Sans Bold" panose="020B0604020202020204" charset="0"/>
      <p:regular r:id="rId14"/>
    </p:embeddedFont>
    <p:embeddedFont>
      <p:font typeface="Lato Bold" panose="020B0604020202020204" charset="0"/>
      <p:regular r:id="rId15"/>
    </p:embeddedFont>
    <p:embeddedFont>
      <p:font typeface="League Spartan" panose="020B0604020202020204" charset="0"/>
      <p:regular r:id="rId16"/>
    </p:embeddedFont>
    <p:embeddedFont>
      <p:font typeface="Ovo" panose="020B0604020202020204" charset="0"/>
      <p:regular r:id="rId17"/>
    </p:embeddedFont>
    <p:embeddedFont>
      <p:font typeface="Poppins" panose="00000500000000000000" pitchFamily="2" charset="0"/>
      <p:regular r:id="rId18"/>
      <p:bold r:id="rId19"/>
      <p:italic r:id="rId20"/>
      <p:boldItalic r:id="rId21"/>
    </p:embeddedFont>
    <p:embeddedFont>
      <p:font typeface="Poppins Bold" panose="00000800000000000000" pitchFamily="2" charset="0"/>
      <p:regular r:id="rId22"/>
      <p:bold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yoti Pathak" userId="ffb50a31562d5b5e" providerId="LiveId" clId="{82B97B05-2FF9-43BE-B08F-01340DBA3AE4}"/>
    <pc:docChg chg="modSld">
      <pc:chgData name="Jyoti Pathak" userId="ffb50a31562d5b5e" providerId="LiveId" clId="{82B97B05-2FF9-43BE-B08F-01340DBA3AE4}" dt="2026-02-20T12:25:09.555" v="61"/>
      <pc:docMkLst>
        <pc:docMk/>
      </pc:docMkLst>
      <pc:sldChg chg="modTransition">
        <pc:chgData name="Jyoti Pathak" userId="ffb50a31562d5b5e" providerId="LiveId" clId="{82B97B05-2FF9-43BE-B08F-01340DBA3AE4}" dt="2026-02-20T12:23:19.593" v="5"/>
        <pc:sldMkLst>
          <pc:docMk/>
          <pc:sldMk cId="0" sldId="256"/>
        </pc:sldMkLst>
      </pc:sldChg>
      <pc:sldChg chg="modTransition">
        <pc:chgData name="Jyoti Pathak" userId="ffb50a31562d5b5e" providerId="LiveId" clId="{82B97B05-2FF9-43BE-B08F-01340DBA3AE4}" dt="2026-02-20T12:24:01.485" v="13"/>
        <pc:sldMkLst>
          <pc:docMk/>
          <pc:sldMk cId="0" sldId="257"/>
        </pc:sldMkLst>
      </pc:sldChg>
      <pc:sldChg chg="modTransition">
        <pc:chgData name="Jyoti Pathak" userId="ffb50a31562d5b5e" providerId="LiveId" clId="{82B97B05-2FF9-43BE-B08F-01340DBA3AE4}" dt="2026-02-20T12:24:08.978" v="19"/>
        <pc:sldMkLst>
          <pc:docMk/>
          <pc:sldMk cId="0" sldId="258"/>
        </pc:sldMkLst>
      </pc:sldChg>
      <pc:sldChg chg="modTransition">
        <pc:chgData name="Jyoti Pathak" userId="ffb50a31562d5b5e" providerId="LiveId" clId="{82B97B05-2FF9-43BE-B08F-01340DBA3AE4}" dt="2026-02-20T12:24:15.947" v="25"/>
        <pc:sldMkLst>
          <pc:docMk/>
          <pc:sldMk cId="0" sldId="259"/>
        </pc:sldMkLst>
      </pc:sldChg>
      <pc:sldChg chg="modTransition">
        <pc:chgData name="Jyoti Pathak" userId="ffb50a31562d5b5e" providerId="LiveId" clId="{82B97B05-2FF9-43BE-B08F-01340DBA3AE4}" dt="2026-02-20T12:24:24.338" v="31"/>
        <pc:sldMkLst>
          <pc:docMk/>
          <pc:sldMk cId="0" sldId="260"/>
        </pc:sldMkLst>
      </pc:sldChg>
      <pc:sldChg chg="modTransition">
        <pc:chgData name="Jyoti Pathak" userId="ffb50a31562d5b5e" providerId="LiveId" clId="{82B97B05-2FF9-43BE-B08F-01340DBA3AE4}" dt="2026-02-20T12:24:31.680" v="37"/>
        <pc:sldMkLst>
          <pc:docMk/>
          <pc:sldMk cId="0" sldId="261"/>
        </pc:sldMkLst>
      </pc:sldChg>
      <pc:sldChg chg="modTransition">
        <pc:chgData name="Jyoti Pathak" userId="ffb50a31562d5b5e" providerId="LiveId" clId="{82B97B05-2FF9-43BE-B08F-01340DBA3AE4}" dt="2026-02-20T12:24:37.903" v="43"/>
        <pc:sldMkLst>
          <pc:docMk/>
          <pc:sldMk cId="0" sldId="262"/>
        </pc:sldMkLst>
      </pc:sldChg>
      <pc:sldChg chg="modTransition">
        <pc:chgData name="Jyoti Pathak" userId="ffb50a31562d5b5e" providerId="LiveId" clId="{82B97B05-2FF9-43BE-B08F-01340DBA3AE4}" dt="2026-02-20T12:24:53.408" v="49"/>
        <pc:sldMkLst>
          <pc:docMk/>
          <pc:sldMk cId="0" sldId="263"/>
        </pc:sldMkLst>
      </pc:sldChg>
      <pc:sldChg chg="modTransition">
        <pc:chgData name="Jyoti Pathak" userId="ffb50a31562d5b5e" providerId="LiveId" clId="{82B97B05-2FF9-43BE-B08F-01340DBA3AE4}" dt="2026-02-20T12:25:02.174" v="55"/>
        <pc:sldMkLst>
          <pc:docMk/>
          <pc:sldMk cId="0" sldId="264"/>
        </pc:sldMkLst>
      </pc:sldChg>
      <pc:sldChg chg="modTransition">
        <pc:chgData name="Jyoti Pathak" userId="ffb50a31562d5b5e" providerId="LiveId" clId="{82B97B05-2FF9-43BE-B08F-01340DBA3AE4}" dt="2026-02-20T12:25:09.555" v="61"/>
        <pc:sldMkLst>
          <pc:docMk/>
          <pc:sldMk cId="0" sldId="265"/>
        </pc:sldMkLst>
      </pc:sldChg>
    </pc:docChg>
  </pc:docChgLst>
  <pc:docChgLst>
    <pc:chgData name="Bhavishya Priyadarshini V" userId="103a18ba322f0770" providerId="LiveId" clId="{CA89145A-1C2D-4690-A201-29A3F7A720C7}"/>
    <pc:docChg chg="modSld">
      <pc:chgData name="Bhavishya Priyadarshini V" userId="103a18ba322f0770" providerId="LiveId" clId="{CA89145A-1C2D-4690-A201-29A3F7A720C7}" dt="2026-02-21T15:51:27.078" v="5" actId="20577"/>
      <pc:docMkLst>
        <pc:docMk/>
      </pc:docMkLst>
      <pc:sldChg chg="modSp mod">
        <pc:chgData name="Bhavishya Priyadarshini V" userId="103a18ba322f0770" providerId="LiveId" clId="{CA89145A-1C2D-4690-A201-29A3F7A720C7}" dt="2026-02-21T15:51:27.078" v="5" actId="20577"/>
        <pc:sldMkLst>
          <pc:docMk/>
          <pc:sldMk cId="0" sldId="256"/>
        </pc:sldMkLst>
        <pc:spChg chg="mod">
          <ac:chgData name="Bhavishya Priyadarshini V" userId="103a18ba322f0770" providerId="LiveId" clId="{CA89145A-1C2D-4690-A201-29A3F7A720C7}" dt="2026-02-21T15:51:27.078" v="5" actId="20577"/>
          <ac:spMkLst>
            <pc:docMk/>
            <pc:sldMk cId="0" sldId="256"/>
            <ac:spMk id="12" creationId="{00000000-0000-0000-0000-000000000000}"/>
          </ac:spMkLst>
        </pc:spChg>
        <pc:spChg chg="mod">
          <ac:chgData name="Bhavishya Priyadarshini V" userId="103a18ba322f0770" providerId="LiveId" clId="{CA89145A-1C2D-4690-A201-29A3F7A720C7}" dt="2026-02-21T15:50:38.752" v="2" actId="14100"/>
          <ac:spMkLst>
            <pc:docMk/>
            <pc:sldMk cId="0" sldId="256"/>
            <ac:spMk id="13" creationId="{00000000-0000-0000-0000-00000000000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21-Feb-26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21-Feb-26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21-Feb-26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21-Feb-26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21-Feb-26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21-Feb-26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21-Feb-26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21-Feb-26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21-Feb-26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21-Feb-26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21-Feb-26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21-Feb-26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67044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312" r="-20312"/>
            </a:stretch>
          </a:blipFill>
        </p:spPr>
        <p:txBody>
          <a:bodyPr/>
          <a:lstStyle/>
          <a:p>
            <a:endParaRPr lang="en-IN" dirty="0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3086100" cy="10287000"/>
            <a:chOff x="0" y="0"/>
            <a:chExt cx="812800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2709333"/>
            </a:xfrm>
            <a:custGeom>
              <a:avLst/>
              <a:gdLst/>
              <a:ahLst/>
              <a:cxnLst/>
              <a:rect l="l" t="t" r="r" b="b"/>
              <a:pathLst>
                <a:path w="812800" h="2709333">
                  <a:moveTo>
                    <a:pt x="0" y="0"/>
                  </a:moveTo>
                  <a:lnTo>
                    <a:pt x="812800" y="0"/>
                  </a:lnTo>
                  <a:lnTo>
                    <a:pt x="81280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93C8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812800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3619747" y="324179"/>
            <a:ext cx="13116274" cy="5287193"/>
            <a:chOff x="-144189" y="-2429615"/>
            <a:chExt cx="17488365" cy="6763099"/>
          </a:xfrm>
        </p:grpSpPr>
        <p:sp>
          <p:nvSpPr>
            <p:cNvPr id="7" name="TextBox 7"/>
            <p:cNvSpPr txBox="1"/>
            <p:nvPr/>
          </p:nvSpPr>
          <p:spPr>
            <a:xfrm>
              <a:off x="0" y="1776551"/>
              <a:ext cx="17344176" cy="25569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7699"/>
                </a:lnSpc>
                <a:spcBef>
                  <a:spcPct val="0"/>
                </a:spcBef>
              </a:pPr>
              <a:r>
                <a:rPr lang="en-US" sz="5499" dirty="0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ELECTION DATA VISUALIZATION FOR MEDIA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-144189" y="-2429615"/>
              <a:ext cx="17488365" cy="428697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13343"/>
                </a:lnSpc>
                <a:spcBef>
                  <a:spcPct val="0"/>
                </a:spcBef>
              </a:pPr>
              <a:r>
                <a:rPr lang="en-US" sz="4000" dirty="0">
                  <a:latin typeface="League Spartan"/>
                  <a:ea typeface="League Spartan"/>
                  <a:cs typeface="League Spartan"/>
                  <a:sym typeface="League Spartan"/>
                </a:rPr>
                <a:t>Infosys Springboard VirtualInternship-2026 </a:t>
              </a:r>
              <a:r>
                <a:rPr lang="en-US" sz="9530" dirty="0">
                  <a:solidFill>
                    <a:srgbClr val="593C8F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ELECTVIZ</a:t>
              </a:r>
            </a:p>
          </p:txBody>
        </p:sp>
      </p:grpSp>
      <p:sp>
        <p:nvSpPr>
          <p:cNvPr id="9" name="AutoShape 9"/>
          <p:cNvSpPr/>
          <p:nvPr/>
        </p:nvSpPr>
        <p:spPr>
          <a:xfrm flipV="1">
            <a:off x="3619747" y="5668522"/>
            <a:ext cx="9687995" cy="20505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Freeform 10"/>
          <p:cNvSpPr/>
          <p:nvPr/>
        </p:nvSpPr>
        <p:spPr>
          <a:xfrm>
            <a:off x="13763158" y="387350"/>
            <a:ext cx="4160184" cy="4114800"/>
          </a:xfrm>
          <a:custGeom>
            <a:avLst/>
            <a:gdLst/>
            <a:ahLst/>
            <a:cxnLst/>
            <a:rect l="l" t="t" r="r" b="b"/>
            <a:pathLst>
              <a:path w="4160184" h="4114800">
                <a:moveTo>
                  <a:pt x="0" y="0"/>
                </a:moveTo>
                <a:lnTo>
                  <a:pt x="4160184" y="0"/>
                </a:lnTo>
                <a:lnTo>
                  <a:pt x="416018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7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11" name="Group 11"/>
          <p:cNvGrpSpPr/>
          <p:nvPr/>
        </p:nvGrpSpPr>
        <p:grpSpPr>
          <a:xfrm>
            <a:off x="3648322" y="5950887"/>
            <a:ext cx="7145855" cy="4269069"/>
            <a:chOff x="0" y="-104775"/>
            <a:chExt cx="9527807" cy="5692092"/>
          </a:xfrm>
        </p:grpSpPr>
        <p:sp>
          <p:nvSpPr>
            <p:cNvPr id="12" name="TextBox 12"/>
            <p:cNvSpPr txBox="1"/>
            <p:nvPr/>
          </p:nvSpPr>
          <p:spPr>
            <a:xfrm>
              <a:off x="0" y="-104775"/>
              <a:ext cx="8778178" cy="16337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900"/>
                </a:lnSpc>
                <a:spcBef>
                  <a:spcPct val="0"/>
                </a:spcBef>
              </a:pPr>
              <a:r>
                <a:rPr lang="en-US" sz="3500" b="1" dirty="0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Mentor - Mrs. </a:t>
              </a:r>
              <a:r>
                <a:rPr lang="en-US" sz="3500" b="1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Nithyasree </a:t>
              </a:r>
              <a:r>
                <a:rPr lang="en-US" sz="3500" b="1" dirty="0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S J</a:t>
              </a:r>
            </a:p>
            <a:p>
              <a:pPr algn="l">
                <a:lnSpc>
                  <a:spcPts val="4900"/>
                </a:lnSpc>
                <a:spcBef>
                  <a:spcPct val="0"/>
                </a:spcBef>
              </a:pPr>
              <a:endParaRPr lang="en-US" sz="3500" b="1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endParaRP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06089" y="602192"/>
              <a:ext cx="9421718" cy="498512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4900"/>
                </a:lnSpc>
              </a:pPr>
              <a:r>
                <a:rPr lang="en-US" sz="3500" b="1" dirty="0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Group- 1, Batch-11</a:t>
              </a:r>
            </a:p>
            <a:p>
              <a:pPr>
                <a:lnSpc>
                  <a:spcPts val="4900"/>
                </a:lnSpc>
              </a:pPr>
              <a:r>
                <a:rPr lang="en-US" sz="3500" b="1" dirty="0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Team C</a:t>
              </a:r>
            </a:p>
            <a:p>
              <a:pPr marL="755651" lvl="1" indent="-377825" algn="l">
                <a:lnSpc>
                  <a:spcPts val="4900"/>
                </a:lnSpc>
                <a:buFont typeface="Arial"/>
                <a:buChar char="•"/>
              </a:pPr>
              <a:r>
                <a:rPr lang="en-US" sz="3500" b="1" dirty="0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Jyoti Pathak</a:t>
              </a:r>
            </a:p>
            <a:p>
              <a:pPr marL="755651" lvl="1" indent="-377825" algn="l">
                <a:lnSpc>
                  <a:spcPts val="4900"/>
                </a:lnSpc>
                <a:buFont typeface="Arial"/>
                <a:buChar char="•"/>
              </a:pPr>
              <a:r>
                <a:rPr lang="en-US" sz="3500" b="1" dirty="0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Jasleen Kaur</a:t>
              </a:r>
            </a:p>
            <a:p>
              <a:pPr marL="755651" lvl="1" indent="-377825" algn="l">
                <a:lnSpc>
                  <a:spcPts val="4900"/>
                </a:lnSpc>
                <a:buFont typeface="Arial"/>
                <a:buChar char="•"/>
              </a:pPr>
              <a:r>
                <a:rPr lang="en-US" sz="3500" b="1" dirty="0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Nikhitha</a:t>
              </a:r>
            </a:p>
            <a:p>
              <a:pPr marL="755651" lvl="1" indent="-377825" algn="l">
                <a:lnSpc>
                  <a:spcPts val="4900"/>
                </a:lnSpc>
                <a:buFont typeface="Arial"/>
                <a:buChar char="•"/>
              </a:pPr>
              <a:r>
                <a:rPr lang="en-US" sz="3500" b="1" dirty="0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Bhavishya Priyadarshini V 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9769" r="-9767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7096432"/>
            <a:ext cx="18288000" cy="3190568"/>
            <a:chOff x="0" y="0"/>
            <a:chExt cx="4816593" cy="84031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840314"/>
            </a:xfrm>
            <a:custGeom>
              <a:avLst/>
              <a:gdLst/>
              <a:ahLst/>
              <a:cxnLst/>
              <a:rect l="l" t="t" r="r" b="b"/>
              <a:pathLst>
                <a:path w="4816592" h="840314">
                  <a:moveTo>
                    <a:pt x="0" y="0"/>
                  </a:moveTo>
                  <a:lnTo>
                    <a:pt x="4816592" y="0"/>
                  </a:lnTo>
                  <a:lnTo>
                    <a:pt x="4816592" y="840314"/>
                  </a:lnTo>
                  <a:lnTo>
                    <a:pt x="0" y="840314"/>
                  </a:lnTo>
                  <a:close/>
                </a:path>
              </a:pathLst>
            </a:custGeom>
            <a:solidFill>
              <a:srgbClr val="FFFFFF">
                <a:alpha val="90980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816593" cy="8879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655658" y="7744250"/>
            <a:ext cx="14976685" cy="1805346"/>
            <a:chOff x="0" y="0"/>
            <a:chExt cx="19968913" cy="2407128"/>
          </a:xfrm>
        </p:grpSpPr>
        <p:sp>
          <p:nvSpPr>
            <p:cNvPr id="7" name="TextBox 7"/>
            <p:cNvSpPr txBox="1"/>
            <p:nvPr/>
          </p:nvSpPr>
          <p:spPr>
            <a:xfrm>
              <a:off x="0" y="-228600"/>
              <a:ext cx="19968913" cy="26357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6643"/>
                </a:lnSpc>
                <a:spcBef>
                  <a:spcPct val="0"/>
                </a:spcBef>
              </a:pPr>
              <a:r>
                <a:rPr lang="en-US" sz="11888">
                  <a:solidFill>
                    <a:srgbClr val="593C8F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THANK YOU</a:t>
              </a:r>
            </a:p>
          </p:txBody>
        </p:sp>
        <p:sp>
          <p:nvSpPr>
            <p:cNvPr id="8" name="AutoShape 8"/>
            <p:cNvSpPr/>
            <p:nvPr/>
          </p:nvSpPr>
          <p:spPr>
            <a:xfrm>
              <a:off x="3594110" y="2219618"/>
              <a:ext cx="12780692" cy="0"/>
            </a:xfrm>
            <a:prstGeom prst="line">
              <a:avLst/>
            </a:prstGeom>
            <a:ln w="75004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312" r="-20312"/>
            </a:stretch>
          </a:blipFill>
        </p:spPr>
      </p:sp>
      <p:sp>
        <p:nvSpPr>
          <p:cNvPr id="3" name="AutoShape 3"/>
          <p:cNvSpPr/>
          <p:nvPr/>
        </p:nvSpPr>
        <p:spPr>
          <a:xfrm flipH="1">
            <a:off x="1028720" y="2186817"/>
            <a:ext cx="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>
            <a:off x="7810500" y="0"/>
            <a:ext cx="3086100" cy="10287000"/>
            <a:chOff x="0" y="0"/>
            <a:chExt cx="812800" cy="270933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2709333"/>
            </a:xfrm>
            <a:custGeom>
              <a:avLst/>
              <a:gdLst/>
              <a:ahLst/>
              <a:cxnLst/>
              <a:rect l="l" t="t" r="r" b="b"/>
              <a:pathLst>
                <a:path w="812800" h="2709333">
                  <a:moveTo>
                    <a:pt x="0" y="0"/>
                  </a:moveTo>
                  <a:lnTo>
                    <a:pt x="812800" y="0"/>
                  </a:lnTo>
                  <a:lnTo>
                    <a:pt x="81280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93C8F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812800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1027649" y="9270207"/>
            <a:ext cx="2087283" cy="521821"/>
          </a:xfrm>
          <a:custGeom>
            <a:avLst/>
            <a:gdLst/>
            <a:ahLst/>
            <a:cxnLst/>
            <a:rect l="l" t="t" r="r" b="b"/>
            <a:pathLst>
              <a:path w="2087283" h="521821">
                <a:moveTo>
                  <a:pt x="0" y="0"/>
                </a:moveTo>
                <a:lnTo>
                  <a:pt x="2087282" y="0"/>
                </a:lnTo>
                <a:lnTo>
                  <a:pt x="2087282" y="521821"/>
                </a:lnTo>
                <a:lnTo>
                  <a:pt x="0" y="52182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3143632" y="288261"/>
            <a:ext cx="4506992" cy="2377080"/>
          </a:xfrm>
          <a:custGeom>
            <a:avLst/>
            <a:gdLst/>
            <a:ahLst/>
            <a:cxnLst/>
            <a:rect l="l" t="t" r="r" b="b"/>
            <a:pathLst>
              <a:path w="4506992" h="2377080">
                <a:moveTo>
                  <a:pt x="0" y="0"/>
                </a:moveTo>
                <a:lnTo>
                  <a:pt x="4506992" y="0"/>
                </a:lnTo>
                <a:lnTo>
                  <a:pt x="4506992" y="2377080"/>
                </a:lnTo>
                <a:lnTo>
                  <a:pt x="0" y="23770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3717090" y="950841"/>
            <a:ext cx="3619425" cy="1419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00"/>
              </a:lnSpc>
            </a:pPr>
            <a:r>
              <a:rPr lang="en-US" sz="3000" spc="39">
                <a:solidFill>
                  <a:srgbClr val="000000"/>
                </a:solidFill>
                <a:latin typeface="Ovo"/>
                <a:ea typeface="Ovo"/>
                <a:cs typeface="Ovo"/>
                <a:sym typeface="Ovo"/>
              </a:rPr>
              <a:t>To analyze Indian General Election data at a national level</a:t>
            </a:r>
          </a:p>
        </p:txBody>
      </p:sp>
      <p:sp>
        <p:nvSpPr>
          <p:cNvPr id="10" name="Freeform 10"/>
          <p:cNvSpPr/>
          <p:nvPr/>
        </p:nvSpPr>
        <p:spPr>
          <a:xfrm>
            <a:off x="13143632" y="2672251"/>
            <a:ext cx="4506992" cy="2377080"/>
          </a:xfrm>
          <a:custGeom>
            <a:avLst/>
            <a:gdLst/>
            <a:ahLst/>
            <a:cxnLst/>
            <a:rect l="l" t="t" r="r" b="b"/>
            <a:pathLst>
              <a:path w="4506992" h="2377080">
                <a:moveTo>
                  <a:pt x="0" y="0"/>
                </a:moveTo>
                <a:lnTo>
                  <a:pt x="4506992" y="0"/>
                </a:lnTo>
                <a:lnTo>
                  <a:pt x="4506992" y="2377081"/>
                </a:lnTo>
                <a:lnTo>
                  <a:pt x="0" y="237708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3143632" y="5049332"/>
            <a:ext cx="4506992" cy="2377080"/>
          </a:xfrm>
          <a:custGeom>
            <a:avLst/>
            <a:gdLst/>
            <a:ahLst/>
            <a:cxnLst/>
            <a:rect l="l" t="t" r="r" b="b"/>
            <a:pathLst>
              <a:path w="4506992" h="2377080">
                <a:moveTo>
                  <a:pt x="0" y="0"/>
                </a:moveTo>
                <a:lnTo>
                  <a:pt x="4506992" y="0"/>
                </a:lnTo>
                <a:lnTo>
                  <a:pt x="4506992" y="2377080"/>
                </a:lnTo>
                <a:lnTo>
                  <a:pt x="0" y="23770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3143632" y="7621659"/>
            <a:ext cx="4506992" cy="2377080"/>
          </a:xfrm>
          <a:custGeom>
            <a:avLst/>
            <a:gdLst/>
            <a:ahLst/>
            <a:cxnLst/>
            <a:rect l="l" t="t" r="r" b="b"/>
            <a:pathLst>
              <a:path w="4506992" h="2377080">
                <a:moveTo>
                  <a:pt x="0" y="0"/>
                </a:moveTo>
                <a:lnTo>
                  <a:pt x="4506992" y="0"/>
                </a:lnTo>
                <a:lnTo>
                  <a:pt x="4506992" y="2377080"/>
                </a:lnTo>
                <a:lnTo>
                  <a:pt x="0" y="23770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rot="1206877">
            <a:off x="11962162" y="3240320"/>
            <a:ext cx="1161247" cy="1703162"/>
          </a:xfrm>
          <a:custGeom>
            <a:avLst/>
            <a:gdLst/>
            <a:ahLst/>
            <a:cxnLst/>
            <a:rect l="l" t="t" r="r" b="b"/>
            <a:pathLst>
              <a:path w="1161247" h="1703162">
                <a:moveTo>
                  <a:pt x="0" y="0"/>
                </a:moveTo>
                <a:lnTo>
                  <a:pt x="1161247" y="0"/>
                </a:lnTo>
                <a:lnTo>
                  <a:pt x="1161247" y="1703163"/>
                </a:lnTo>
                <a:lnTo>
                  <a:pt x="0" y="170316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 rot="5556458">
            <a:off x="11577185" y="7204598"/>
            <a:ext cx="1075874" cy="1577949"/>
          </a:xfrm>
          <a:custGeom>
            <a:avLst/>
            <a:gdLst/>
            <a:ahLst/>
            <a:cxnLst/>
            <a:rect l="l" t="t" r="r" b="b"/>
            <a:pathLst>
              <a:path w="1075874" h="1577949">
                <a:moveTo>
                  <a:pt x="0" y="0"/>
                </a:moveTo>
                <a:lnTo>
                  <a:pt x="1075874" y="0"/>
                </a:lnTo>
                <a:lnTo>
                  <a:pt x="1075874" y="1577949"/>
                </a:lnTo>
                <a:lnTo>
                  <a:pt x="0" y="157794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 rot="2251819">
            <a:off x="11894167" y="5736291"/>
            <a:ext cx="1020789" cy="1497157"/>
          </a:xfrm>
          <a:custGeom>
            <a:avLst/>
            <a:gdLst/>
            <a:ahLst/>
            <a:cxnLst/>
            <a:rect l="l" t="t" r="r" b="b"/>
            <a:pathLst>
              <a:path w="1020789" h="1497157">
                <a:moveTo>
                  <a:pt x="0" y="0"/>
                </a:moveTo>
                <a:lnTo>
                  <a:pt x="1020788" y="0"/>
                </a:lnTo>
                <a:lnTo>
                  <a:pt x="1020788" y="1497157"/>
                </a:lnTo>
                <a:lnTo>
                  <a:pt x="0" y="149715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grpSp>
        <p:nvGrpSpPr>
          <p:cNvPr id="16" name="Group 16"/>
          <p:cNvGrpSpPr/>
          <p:nvPr/>
        </p:nvGrpSpPr>
        <p:grpSpPr>
          <a:xfrm>
            <a:off x="13143632" y="2665341"/>
            <a:ext cx="775291" cy="775291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EAAE5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5902" tIns="55902" rIns="55902" bIns="55902" rtlCol="0" anchor="ctr"/>
            <a:lstStyle/>
            <a:p>
              <a:pPr algn="ctr">
                <a:lnSpc>
                  <a:spcPts val="1885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3053533" y="288261"/>
            <a:ext cx="775291" cy="775291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EAAE5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5902" tIns="55902" rIns="55902" bIns="55902" rtlCol="0" anchor="ctr"/>
            <a:lstStyle/>
            <a:p>
              <a:pPr algn="ctr">
                <a:lnSpc>
                  <a:spcPts val="1885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3143632" y="5049332"/>
            <a:ext cx="775291" cy="775291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EAAE5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5902" tIns="55902" rIns="55902" bIns="55902" rtlCol="0" anchor="ctr"/>
            <a:lstStyle/>
            <a:p>
              <a:pPr algn="ctr">
                <a:lnSpc>
                  <a:spcPts val="1885"/>
                </a:lnSpc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3053533" y="7612838"/>
            <a:ext cx="775291" cy="775291"/>
            <a:chOff x="0" y="0"/>
            <a:chExt cx="812800" cy="8128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EAAE5"/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5902" tIns="55902" rIns="55902" bIns="55902" rtlCol="0" anchor="ctr"/>
            <a:lstStyle/>
            <a:p>
              <a:pPr algn="ctr">
                <a:lnSpc>
                  <a:spcPts val="1885"/>
                </a:lnSpc>
              </a:pPr>
              <a:endParaRPr/>
            </a:p>
          </p:txBody>
        </p:sp>
      </p:grpSp>
      <p:sp>
        <p:nvSpPr>
          <p:cNvPr id="28" name="Freeform 28"/>
          <p:cNvSpPr/>
          <p:nvPr/>
        </p:nvSpPr>
        <p:spPr>
          <a:xfrm rot="-5323599">
            <a:off x="7643228" y="3589577"/>
            <a:ext cx="6140541" cy="3003283"/>
          </a:xfrm>
          <a:custGeom>
            <a:avLst/>
            <a:gdLst/>
            <a:ahLst/>
            <a:cxnLst/>
            <a:rect l="l" t="t" r="r" b="b"/>
            <a:pathLst>
              <a:path w="6140541" h="3003283">
                <a:moveTo>
                  <a:pt x="0" y="0"/>
                </a:moveTo>
                <a:lnTo>
                  <a:pt x="6140541" y="0"/>
                </a:lnTo>
                <a:lnTo>
                  <a:pt x="6140541" y="3003282"/>
                </a:lnTo>
                <a:lnTo>
                  <a:pt x="0" y="300328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9" name="TextBox 29"/>
          <p:cNvSpPr txBox="1"/>
          <p:nvPr/>
        </p:nvSpPr>
        <p:spPr>
          <a:xfrm>
            <a:off x="10076147" y="2328309"/>
            <a:ext cx="1343811" cy="5543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00"/>
              </a:lnSpc>
            </a:pPr>
            <a:r>
              <a:rPr lang="en-US" sz="5000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O</a:t>
            </a:r>
          </a:p>
          <a:p>
            <a:pPr algn="ctr">
              <a:lnSpc>
                <a:spcPts val="4800"/>
              </a:lnSpc>
            </a:pPr>
            <a:r>
              <a:rPr lang="en-US" sz="5000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B</a:t>
            </a:r>
          </a:p>
          <a:p>
            <a:pPr algn="ctr">
              <a:lnSpc>
                <a:spcPts val="4800"/>
              </a:lnSpc>
            </a:pPr>
            <a:r>
              <a:rPr lang="en-US" sz="5000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J</a:t>
            </a:r>
          </a:p>
          <a:p>
            <a:pPr algn="ctr">
              <a:lnSpc>
                <a:spcPts val="4800"/>
              </a:lnSpc>
            </a:pPr>
            <a:r>
              <a:rPr lang="en-US" sz="5000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E</a:t>
            </a:r>
          </a:p>
          <a:p>
            <a:pPr algn="ctr">
              <a:lnSpc>
                <a:spcPts val="4800"/>
              </a:lnSpc>
            </a:pPr>
            <a:r>
              <a:rPr lang="en-US" sz="5000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C</a:t>
            </a:r>
          </a:p>
          <a:p>
            <a:pPr algn="ctr">
              <a:lnSpc>
                <a:spcPts val="4800"/>
              </a:lnSpc>
            </a:pPr>
            <a:r>
              <a:rPr lang="en-US" sz="5000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T</a:t>
            </a:r>
          </a:p>
          <a:p>
            <a:pPr algn="ctr">
              <a:lnSpc>
                <a:spcPts val="4800"/>
              </a:lnSpc>
            </a:pPr>
            <a:r>
              <a:rPr lang="en-US" sz="5000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I</a:t>
            </a:r>
          </a:p>
          <a:p>
            <a:pPr algn="ctr">
              <a:lnSpc>
                <a:spcPts val="4800"/>
              </a:lnSpc>
            </a:pPr>
            <a:r>
              <a:rPr lang="en-US" sz="5000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V</a:t>
            </a:r>
          </a:p>
          <a:p>
            <a:pPr algn="ctr">
              <a:lnSpc>
                <a:spcPts val="4800"/>
              </a:lnSpc>
            </a:pPr>
            <a:r>
              <a:rPr lang="en-US" sz="5000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E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3441178" y="2734753"/>
            <a:ext cx="218885" cy="5697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1"/>
              </a:lnSpc>
            </a:pPr>
            <a:r>
              <a:rPr lang="en-US" sz="3301">
                <a:solidFill>
                  <a:srgbClr val="3E6C8C"/>
                </a:solidFill>
                <a:latin typeface="Baloo"/>
                <a:ea typeface="Baloo"/>
                <a:cs typeface="Baloo"/>
                <a:sym typeface="Baloo"/>
              </a:rPr>
              <a:t>2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3380853" y="380215"/>
            <a:ext cx="164787" cy="5697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1"/>
              </a:lnSpc>
            </a:pPr>
            <a:r>
              <a:rPr lang="en-US" sz="3301">
                <a:solidFill>
                  <a:srgbClr val="3E6C8C"/>
                </a:solidFill>
                <a:latin typeface="Baloo"/>
                <a:ea typeface="Baloo"/>
                <a:cs typeface="Baloo"/>
                <a:sym typeface="Baloo"/>
              </a:rPr>
              <a:t>1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3422680" y="5118744"/>
            <a:ext cx="217195" cy="5697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1"/>
              </a:lnSpc>
            </a:pPr>
            <a:r>
              <a:rPr lang="en-US" sz="3301">
                <a:solidFill>
                  <a:srgbClr val="3E6C8C"/>
                </a:solidFill>
                <a:latin typeface="Baloo"/>
                <a:ea typeface="Baloo"/>
                <a:cs typeface="Baloo"/>
                <a:sym typeface="Baloo"/>
              </a:rPr>
              <a:t>3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3294775" y="7682249"/>
            <a:ext cx="254119" cy="5697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1"/>
              </a:lnSpc>
            </a:pPr>
            <a:r>
              <a:rPr lang="en-US" sz="3301">
                <a:solidFill>
                  <a:srgbClr val="3E6C8C"/>
                </a:solidFill>
                <a:latin typeface="Baloo"/>
                <a:ea typeface="Baloo"/>
                <a:cs typeface="Baloo"/>
                <a:sym typeface="Baloo"/>
              </a:rPr>
              <a:t>4</a:t>
            </a:r>
          </a:p>
        </p:txBody>
      </p:sp>
      <p:grpSp>
        <p:nvGrpSpPr>
          <p:cNvPr id="34" name="Group 34"/>
          <p:cNvGrpSpPr/>
          <p:nvPr/>
        </p:nvGrpSpPr>
        <p:grpSpPr>
          <a:xfrm>
            <a:off x="1028720" y="1028700"/>
            <a:ext cx="6544963" cy="1242459"/>
            <a:chOff x="0" y="0"/>
            <a:chExt cx="8726617" cy="1656612"/>
          </a:xfrm>
        </p:grpSpPr>
        <p:sp>
          <p:nvSpPr>
            <p:cNvPr id="35" name="TextBox 35"/>
            <p:cNvSpPr txBox="1"/>
            <p:nvPr/>
          </p:nvSpPr>
          <p:spPr>
            <a:xfrm>
              <a:off x="0" y="650070"/>
              <a:ext cx="8726617" cy="9557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018"/>
                </a:lnSpc>
                <a:spcBef>
                  <a:spcPct val="0"/>
                </a:spcBef>
              </a:pPr>
              <a:r>
                <a:rPr lang="en-US" sz="4298">
                  <a:solidFill>
                    <a:srgbClr val="593C8F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DESCRIPTION </a:t>
              </a:r>
            </a:p>
          </p:txBody>
        </p:sp>
        <p:sp>
          <p:nvSpPr>
            <p:cNvPr id="36" name="AutoShape 36"/>
            <p:cNvSpPr/>
            <p:nvPr/>
          </p:nvSpPr>
          <p:spPr>
            <a:xfrm>
              <a:off x="1429" y="1631212"/>
              <a:ext cx="3491653" cy="0"/>
            </a:xfrm>
            <a:prstGeom prst="line">
              <a:avLst/>
            </a:prstGeom>
            <a:ln w="508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7" name="TextBox 37"/>
            <p:cNvSpPr txBox="1"/>
            <p:nvPr/>
          </p:nvSpPr>
          <p:spPr>
            <a:xfrm>
              <a:off x="0" y="-76200"/>
              <a:ext cx="4341026" cy="8119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080"/>
                </a:lnSpc>
                <a:spcBef>
                  <a:spcPct val="0"/>
                </a:spcBef>
              </a:pPr>
              <a:r>
                <a:rPr lang="en-US" sz="3629" b="1">
                  <a:solidFill>
                    <a:srgbClr val="000000"/>
                  </a:solidFill>
                  <a:latin typeface="Lato Bold"/>
                  <a:ea typeface="Lato Bold"/>
                  <a:cs typeface="Lato Bold"/>
                  <a:sym typeface="Lato Bold"/>
                </a:rPr>
                <a:t>PROJECT </a:t>
              </a:r>
            </a:p>
          </p:txBody>
        </p:sp>
      </p:grpSp>
      <p:sp>
        <p:nvSpPr>
          <p:cNvPr id="38" name="TextBox 38"/>
          <p:cNvSpPr txBox="1"/>
          <p:nvPr/>
        </p:nvSpPr>
        <p:spPr>
          <a:xfrm>
            <a:off x="1027649" y="2457811"/>
            <a:ext cx="6381999" cy="6575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ElectViz is an interactive data visualization project developed using </a:t>
            </a:r>
            <a:r>
              <a:rPr lang="en-US" sz="249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Power BI</a:t>
            </a: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</a:p>
          <a:p>
            <a:pPr algn="just">
              <a:lnSpc>
                <a:spcPts val="3499"/>
              </a:lnSpc>
            </a:pPr>
            <a:endParaRPr lang="en-US" sz="2499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just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The project converts large and complex election datasets into interactive dashboards, making election insights easy to understand for analysts, media organizations, and the general public.</a:t>
            </a:r>
          </a:p>
          <a:p>
            <a:pPr algn="just">
              <a:lnSpc>
                <a:spcPts val="3499"/>
              </a:lnSpc>
            </a:pPr>
            <a:endParaRPr lang="en-US" sz="2499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just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By simplifying raw data into visual stories, ElectViz supports fact-based, data-driven political analysis and helps users interpret election outcomes more effectively.</a:t>
            </a:r>
          </a:p>
        </p:txBody>
      </p:sp>
      <p:sp>
        <p:nvSpPr>
          <p:cNvPr id="39" name="Freeform 39"/>
          <p:cNvSpPr/>
          <p:nvPr/>
        </p:nvSpPr>
        <p:spPr>
          <a:xfrm rot="1206877">
            <a:off x="11846648" y="1097742"/>
            <a:ext cx="1161247" cy="1703162"/>
          </a:xfrm>
          <a:custGeom>
            <a:avLst/>
            <a:gdLst/>
            <a:ahLst/>
            <a:cxnLst/>
            <a:rect l="l" t="t" r="r" b="b"/>
            <a:pathLst>
              <a:path w="1161247" h="1703162">
                <a:moveTo>
                  <a:pt x="0" y="0"/>
                </a:moveTo>
                <a:lnTo>
                  <a:pt x="1161248" y="0"/>
                </a:lnTo>
                <a:lnTo>
                  <a:pt x="1161248" y="1703162"/>
                </a:lnTo>
                <a:lnTo>
                  <a:pt x="0" y="170316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40" name="TextBox 40"/>
          <p:cNvSpPr txBox="1"/>
          <p:nvPr/>
        </p:nvSpPr>
        <p:spPr>
          <a:xfrm>
            <a:off x="13717090" y="3371220"/>
            <a:ext cx="3619425" cy="1419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00"/>
              </a:lnSpc>
            </a:pPr>
            <a:r>
              <a:rPr lang="en-US" sz="3000" spc="39">
                <a:solidFill>
                  <a:srgbClr val="000000"/>
                </a:solidFill>
                <a:latin typeface="Ovo"/>
                <a:ea typeface="Ovo"/>
                <a:cs typeface="Ovo"/>
                <a:sym typeface="Ovo"/>
              </a:rPr>
              <a:t>To visualize voting patterns, turnout, and party performance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13717090" y="5693342"/>
            <a:ext cx="3619425" cy="1602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19"/>
              </a:lnSpc>
            </a:pPr>
            <a:r>
              <a:rPr lang="en-US" sz="2799" spc="36">
                <a:solidFill>
                  <a:srgbClr val="000000"/>
                </a:solidFill>
                <a:latin typeface="Ovo"/>
                <a:ea typeface="Ovo"/>
                <a:cs typeface="Ovo"/>
                <a:sym typeface="Ovo"/>
              </a:rPr>
              <a:t>To demonstrate how data analytics and visualization improve political reporting and decision-making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13717090" y="8137144"/>
            <a:ext cx="3619425" cy="1762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00"/>
              </a:lnSpc>
            </a:pPr>
            <a:r>
              <a:rPr lang="en-US" sz="3000" spc="39">
                <a:solidFill>
                  <a:srgbClr val="000000"/>
                </a:solidFill>
                <a:latin typeface="Ovo"/>
                <a:ea typeface="Ovo"/>
                <a:cs typeface="Ovo"/>
                <a:sym typeface="Ovo"/>
              </a:rPr>
              <a:t>To study candidate participation, including gender analysis, regional analysis.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F9151DC4-BDAF-CD12-03D1-1E68B3297671}"/>
              </a:ext>
            </a:extLst>
          </p:cNvPr>
          <p:cNvSpPr txBox="1"/>
          <p:nvPr/>
        </p:nvSpPr>
        <p:spPr>
          <a:xfrm>
            <a:off x="2819090" y="727473"/>
            <a:ext cx="9144000" cy="797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6058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327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 Bold"/>
                <a:ea typeface="Lato Bold"/>
                <a:cs typeface="Lato Bold"/>
                <a:sym typeface="Lato Bold"/>
              </a:rPr>
              <a:t>SYSTEM DESIGN AND </a:t>
            </a:r>
          </a:p>
        </p:txBody>
      </p:sp>
      <p:grpSp>
        <p:nvGrpSpPr>
          <p:cNvPr id="10" name="Group 45">
            <a:extLst>
              <a:ext uri="{FF2B5EF4-FFF2-40B4-BE49-F238E27FC236}">
                <a16:creationId xmlns:a16="http://schemas.microsoft.com/office/drawing/2014/main" id="{9DCB5397-D31B-506B-9FE8-EB42F6ED0EC1}"/>
              </a:ext>
            </a:extLst>
          </p:cNvPr>
          <p:cNvGrpSpPr/>
          <p:nvPr/>
        </p:nvGrpSpPr>
        <p:grpSpPr>
          <a:xfrm>
            <a:off x="8839200" y="723900"/>
            <a:ext cx="7804283" cy="823494"/>
            <a:chOff x="0" y="0"/>
            <a:chExt cx="10405710" cy="1097992"/>
          </a:xfrm>
        </p:grpSpPr>
        <p:sp>
          <p:nvSpPr>
            <p:cNvPr id="11" name="TextBox 46">
              <a:extLst>
                <a:ext uri="{FF2B5EF4-FFF2-40B4-BE49-F238E27FC236}">
                  <a16:creationId xmlns:a16="http://schemas.microsoft.com/office/drawing/2014/main" id="{B7BE09B1-56EE-7A7E-540B-BB0CDFB630FD}"/>
                </a:ext>
              </a:extLst>
            </p:cNvPr>
            <p:cNvSpPr txBox="1"/>
            <p:nvPr/>
          </p:nvSpPr>
          <p:spPr>
            <a:xfrm>
              <a:off x="0" y="-95250"/>
              <a:ext cx="10405710" cy="11326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7176"/>
                </a:lnSpc>
                <a:spcBef>
                  <a:spcPct val="0"/>
                </a:spcBef>
              </a:pPr>
              <a:r>
                <a:rPr lang="en-US" sz="5125" dirty="0">
                  <a:solidFill>
                    <a:srgbClr val="593C8F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WORKFLOW </a:t>
              </a:r>
            </a:p>
          </p:txBody>
        </p:sp>
        <p:sp>
          <p:nvSpPr>
            <p:cNvPr id="12" name="AutoShape 47">
              <a:extLst>
                <a:ext uri="{FF2B5EF4-FFF2-40B4-BE49-F238E27FC236}">
                  <a16:creationId xmlns:a16="http://schemas.microsoft.com/office/drawing/2014/main" id="{06647F11-F42E-283B-B24D-C7900C008940}"/>
                </a:ext>
              </a:extLst>
            </p:cNvPr>
            <p:cNvSpPr/>
            <p:nvPr/>
          </p:nvSpPr>
          <p:spPr>
            <a:xfrm>
              <a:off x="1703" y="1067705"/>
              <a:ext cx="4163484" cy="0"/>
            </a:xfrm>
            <a:prstGeom prst="line">
              <a:avLst/>
            </a:prstGeom>
            <a:ln w="60574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E9514412-3822-7978-971D-E99035CB9C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43112"/>
            <a:ext cx="18288000" cy="8243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6845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312" r="-2031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7189916" y="3944762"/>
            <a:ext cx="1314003" cy="1314003"/>
            <a:chOff x="0" y="0"/>
            <a:chExt cx="1752004" cy="175200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752092" cy="1752092"/>
            </a:xfrm>
            <a:custGeom>
              <a:avLst/>
              <a:gdLst/>
              <a:ahLst/>
              <a:cxnLst/>
              <a:rect l="l" t="t" r="r" b="b"/>
              <a:pathLst>
                <a:path w="1752092" h="1752092">
                  <a:moveTo>
                    <a:pt x="0" y="876046"/>
                  </a:moveTo>
                  <a:cubicBezTo>
                    <a:pt x="0" y="392176"/>
                    <a:pt x="392176" y="0"/>
                    <a:pt x="876046" y="0"/>
                  </a:cubicBezTo>
                  <a:cubicBezTo>
                    <a:pt x="1359916" y="0"/>
                    <a:pt x="1752092" y="392176"/>
                    <a:pt x="1752092" y="876046"/>
                  </a:cubicBezTo>
                  <a:cubicBezTo>
                    <a:pt x="1752092" y="1359916"/>
                    <a:pt x="1359916" y="1752092"/>
                    <a:pt x="876046" y="1752092"/>
                  </a:cubicBezTo>
                  <a:cubicBezTo>
                    <a:pt x="392176" y="1752092"/>
                    <a:pt x="0" y="1359789"/>
                    <a:pt x="0" y="876046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7189916" y="6893702"/>
            <a:ext cx="1314003" cy="1314003"/>
            <a:chOff x="0" y="0"/>
            <a:chExt cx="1752004" cy="175200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752092" cy="1752092"/>
            </a:xfrm>
            <a:custGeom>
              <a:avLst/>
              <a:gdLst/>
              <a:ahLst/>
              <a:cxnLst/>
              <a:rect l="l" t="t" r="r" b="b"/>
              <a:pathLst>
                <a:path w="1752092" h="1752092">
                  <a:moveTo>
                    <a:pt x="0" y="876046"/>
                  </a:moveTo>
                  <a:cubicBezTo>
                    <a:pt x="0" y="392176"/>
                    <a:pt x="392176" y="0"/>
                    <a:pt x="876046" y="0"/>
                  </a:cubicBezTo>
                  <a:cubicBezTo>
                    <a:pt x="1359916" y="0"/>
                    <a:pt x="1752092" y="392176"/>
                    <a:pt x="1752092" y="876046"/>
                  </a:cubicBezTo>
                  <a:cubicBezTo>
                    <a:pt x="1752092" y="1359916"/>
                    <a:pt x="1359916" y="1752092"/>
                    <a:pt x="876046" y="1752092"/>
                  </a:cubicBezTo>
                  <a:cubicBezTo>
                    <a:pt x="392176" y="1752092"/>
                    <a:pt x="0" y="1359789"/>
                    <a:pt x="0" y="876046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15931014" y="3944762"/>
            <a:ext cx="1314003" cy="1314003"/>
            <a:chOff x="0" y="0"/>
            <a:chExt cx="1752004" cy="175200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752092" cy="1752092"/>
            </a:xfrm>
            <a:custGeom>
              <a:avLst/>
              <a:gdLst/>
              <a:ahLst/>
              <a:cxnLst/>
              <a:rect l="l" t="t" r="r" b="b"/>
              <a:pathLst>
                <a:path w="1752092" h="1752092">
                  <a:moveTo>
                    <a:pt x="0" y="876046"/>
                  </a:moveTo>
                  <a:cubicBezTo>
                    <a:pt x="0" y="392176"/>
                    <a:pt x="392176" y="0"/>
                    <a:pt x="876046" y="0"/>
                  </a:cubicBezTo>
                  <a:cubicBezTo>
                    <a:pt x="1359916" y="0"/>
                    <a:pt x="1752092" y="392176"/>
                    <a:pt x="1752092" y="876046"/>
                  </a:cubicBezTo>
                  <a:cubicBezTo>
                    <a:pt x="1752092" y="1359916"/>
                    <a:pt x="1359916" y="1752092"/>
                    <a:pt x="876046" y="1752092"/>
                  </a:cubicBezTo>
                  <a:cubicBezTo>
                    <a:pt x="392176" y="1752092"/>
                    <a:pt x="0" y="1359789"/>
                    <a:pt x="0" y="876046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15931014" y="6893702"/>
            <a:ext cx="1314003" cy="1314003"/>
            <a:chOff x="0" y="0"/>
            <a:chExt cx="1752004" cy="175200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752092" cy="1752092"/>
            </a:xfrm>
            <a:custGeom>
              <a:avLst/>
              <a:gdLst/>
              <a:ahLst/>
              <a:cxnLst/>
              <a:rect l="l" t="t" r="r" b="b"/>
              <a:pathLst>
                <a:path w="1752092" h="1752092">
                  <a:moveTo>
                    <a:pt x="0" y="876046"/>
                  </a:moveTo>
                  <a:cubicBezTo>
                    <a:pt x="0" y="392176"/>
                    <a:pt x="392176" y="0"/>
                    <a:pt x="876046" y="0"/>
                  </a:cubicBezTo>
                  <a:cubicBezTo>
                    <a:pt x="1359916" y="0"/>
                    <a:pt x="1752092" y="392176"/>
                    <a:pt x="1752092" y="876046"/>
                  </a:cubicBezTo>
                  <a:cubicBezTo>
                    <a:pt x="1752092" y="1359916"/>
                    <a:pt x="1359916" y="1752092"/>
                    <a:pt x="876046" y="1752092"/>
                  </a:cubicBezTo>
                  <a:cubicBezTo>
                    <a:pt x="392176" y="1752092"/>
                    <a:pt x="0" y="1359789"/>
                    <a:pt x="0" y="876046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8720265" y="410399"/>
            <a:ext cx="4957463" cy="690613"/>
            <a:chOff x="0" y="0"/>
            <a:chExt cx="6609950" cy="920817"/>
          </a:xfrm>
        </p:grpSpPr>
        <p:sp>
          <p:nvSpPr>
            <p:cNvPr id="12" name="TextBox 12"/>
            <p:cNvSpPr txBox="1"/>
            <p:nvPr/>
          </p:nvSpPr>
          <p:spPr>
            <a:xfrm>
              <a:off x="0" y="-85725"/>
              <a:ext cx="6609950" cy="9557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018"/>
                </a:lnSpc>
                <a:spcBef>
                  <a:spcPct val="0"/>
                </a:spcBef>
              </a:pPr>
              <a:r>
                <a:rPr lang="en-US" sz="4298">
                  <a:solidFill>
                    <a:srgbClr val="593C8F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MILESTONES </a:t>
              </a:r>
            </a:p>
          </p:txBody>
        </p:sp>
        <p:sp>
          <p:nvSpPr>
            <p:cNvPr id="13" name="AutoShape 13"/>
            <p:cNvSpPr/>
            <p:nvPr/>
          </p:nvSpPr>
          <p:spPr>
            <a:xfrm>
              <a:off x="1429" y="895417"/>
              <a:ext cx="3491653" cy="0"/>
            </a:xfrm>
            <a:prstGeom prst="line">
              <a:avLst/>
            </a:prstGeom>
            <a:ln w="508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14" name="TextBox 14"/>
          <p:cNvSpPr txBox="1"/>
          <p:nvPr/>
        </p:nvSpPr>
        <p:spPr>
          <a:xfrm>
            <a:off x="3720018" y="334199"/>
            <a:ext cx="5190747" cy="6280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80"/>
              </a:lnSpc>
              <a:spcBef>
                <a:spcPct val="0"/>
              </a:spcBef>
            </a:pPr>
            <a:r>
              <a:rPr lang="en-US" sz="3629" b="1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PROJECT EXECUTION 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1028700" y="1520112"/>
            <a:ext cx="8226506" cy="3738653"/>
            <a:chOff x="0" y="0"/>
            <a:chExt cx="10968674" cy="4984871"/>
          </a:xfrm>
        </p:grpSpPr>
        <p:grpSp>
          <p:nvGrpSpPr>
            <p:cNvPr id="16" name="Group 16"/>
            <p:cNvGrpSpPr/>
            <p:nvPr/>
          </p:nvGrpSpPr>
          <p:grpSpPr>
            <a:xfrm>
              <a:off x="0" y="0"/>
              <a:ext cx="10176131" cy="4984871"/>
              <a:chOff x="0" y="0"/>
              <a:chExt cx="9071908" cy="4443957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9071864" cy="4443934"/>
              </a:xfrm>
              <a:custGeom>
                <a:avLst/>
                <a:gdLst/>
                <a:ahLst/>
                <a:cxnLst/>
                <a:rect l="l" t="t" r="r" b="b"/>
                <a:pathLst>
                  <a:path w="9071864" h="4443934">
                    <a:moveTo>
                      <a:pt x="0" y="0"/>
                    </a:moveTo>
                    <a:lnTo>
                      <a:pt x="9071864" y="0"/>
                    </a:lnTo>
                    <a:lnTo>
                      <a:pt x="9071864" y="4443934"/>
                    </a:lnTo>
                    <a:lnTo>
                      <a:pt x="0" y="4443934"/>
                    </a:lnTo>
                  </a:path>
                </a:pathLst>
              </a:custGeom>
              <a:solidFill>
                <a:srgbClr val="593C8F"/>
              </a:solidFill>
            </p:spPr>
          </p:sp>
        </p:grpSp>
        <p:grpSp>
          <p:nvGrpSpPr>
            <p:cNvPr id="18" name="Group 18"/>
            <p:cNvGrpSpPr/>
            <p:nvPr/>
          </p:nvGrpSpPr>
          <p:grpSpPr>
            <a:xfrm>
              <a:off x="9223876" y="1577161"/>
              <a:ext cx="1744798" cy="1744798"/>
              <a:chOff x="0" y="0"/>
              <a:chExt cx="1555468" cy="1555468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1555496" cy="1555496"/>
              </a:xfrm>
              <a:custGeom>
                <a:avLst/>
                <a:gdLst/>
                <a:ahLst/>
                <a:cxnLst/>
                <a:rect l="l" t="t" r="r" b="b"/>
                <a:pathLst>
                  <a:path w="1555496" h="1555496">
                    <a:moveTo>
                      <a:pt x="0" y="777748"/>
                    </a:moveTo>
                    <a:cubicBezTo>
                      <a:pt x="0" y="348234"/>
                      <a:pt x="348234" y="0"/>
                      <a:pt x="777748" y="0"/>
                    </a:cubicBezTo>
                    <a:cubicBezTo>
                      <a:pt x="1207262" y="0"/>
                      <a:pt x="1555496" y="348234"/>
                      <a:pt x="1555496" y="777748"/>
                    </a:cubicBezTo>
                    <a:cubicBezTo>
                      <a:pt x="1555496" y="1207262"/>
                      <a:pt x="1207262" y="1555496"/>
                      <a:pt x="777748" y="1555496"/>
                    </a:cubicBezTo>
                    <a:cubicBezTo>
                      <a:pt x="348234" y="1555496"/>
                      <a:pt x="0" y="1207262"/>
                      <a:pt x="0" y="777748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20" name="TextBox 20"/>
            <p:cNvSpPr txBox="1"/>
            <p:nvPr/>
          </p:nvSpPr>
          <p:spPr>
            <a:xfrm>
              <a:off x="655291" y="203097"/>
              <a:ext cx="9263435" cy="6838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038"/>
                </a:lnSpc>
              </a:pPr>
              <a:r>
                <a:rPr lang="en-US" sz="3365">
                  <a:solidFill>
                    <a:srgbClr val="FFFFFF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Data Cleaning &amp; Preprocessing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543257" y="1123832"/>
              <a:ext cx="8269705" cy="34016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96571" lvl="1" indent="-248285" algn="l">
                <a:lnSpc>
                  <a:spcPts val="4140"/>
                </a:lnSpc>
                <a:buFont typeface="Arial"/>
                <a:buChar char="•"/>
              </a:pPr>
              <a:r>
                <a:rPr lang="en-US" sz="230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Collected election data from Kaggle and cleaned it using Power BI.</a:t>
              </a:r>
            </a:p>
            <a:p>
              <a:pPr marL="496571" lvl="1" indent="-248285" algn="l">
                <a:lnSpc>
                  <a:spcPts val="4140"/>
                </a:lnSpc>
                <a:buFont typeface="Arial"/>
                <a:buChar char="•"/>
              </a:pPr>
              <a:r>
                <a:rPr lang="en-US" sz="230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Handled missing values, standardized state/party names, removed duplicates, and corrected data types.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9231942" y="1920935"/>
              <a:ext cx="1623296" cy="1143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768"/>
                </a:lnSpc>
              </a:pPr>
              <a:r>
                <a:rPr lang="en-US" sz="5640">
                  <a:solidFill>
                    <a:srgbClr val="000000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01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028700" y="5681377"/>
            <a:ext cx="8226506" cy="3738653"/>
            <a:chOff x="0" y="0"/>
            <a:chExt cx="10968674" cy="4984871"/>
          </a:xfrm>
        </p:grpSpPr>
        <p:grpSp>
          <p:nvGrpSpPr>
            <p:cNvPr id="24" name="Group 24"/>
            <p:cNvGrpSpPr/>
            <p:nvPr/>
          </p:nvGrpSpPr>
          <p:grpSpPr>
            <a:xfrm>
              <a:off x="0" y="0"/>
              <a:ext cx="10176131" cy="4984871"/>
              <a:chOff x="0" y="0"/>
              <a:chExt cx="9071908" cy="4443957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9071864" cy="4443934"/>
              </a:xfrm>
              <a:custGeom>
                <a:avLst/>
                <a:gdLst/>
                <a:ahLst/>
                <a:cxnLst/>
                <a:rect l="l" t="t" r="r" b="b"/>
                <a:pathLst>
                  <a:path w="9071864" h="4443934">
                    <a:moveTo>
                      <a:pt x="0" y="0"/>
                    </a:moveTo>
                    <a:lnTo>
                      <a:pt x="9071864" y="0"/>
                    </a:lnTo>
                    <a:lnTo>
                      <a:pt x="9071864" y="4443934"/>
                    </a:lnTo>
                    <a:lnTo>
                      <a:pt x="0" y="4443934"/>
                    </a:lnTo>
                  </a:path>
                </a:pathLst>
              </a:custGeom>
              <a:solidFill>
                <a:srgbClr val="593C8F"/>
              </a:solidFill>
            </p:spPr>
          </p:sp>
        </p:grpSp>
        <p:grpSp>
          <p:nvGrpSpPr>
            <p:cNvPr id="26" name="Group 26"/>
            <p:cNvGrpSpPr/>
            <p:nvPr/>
          </p:nvGrpSpPr>
          <p:grpSpPr>
            <a:xfrm>
              <a:off x="9223876" y="1577161"/>
              <a:ext cx="1744798" cy="1744798"/>
              <a:chOff x="0" y="0"/>
              <a:chExt cx="1555468" cy="1555468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1555496" cy="1555496"/>
              </a:xfrm>
              <a:custGeom>
                <a:avLst/>
                <a:gdLst/>
                <a:ahLst/>
                <a:cxnLst/>
                <a:rect l="l" t="t" r="r" b="b"/>
                <a:pathLst>
                  <a:path w="1555496" h="1555496">
                    <a:moveTo>
                      <a:pt x="0" y="777748"/>
                    </a:moveTo>
                    <a:cubicBezTo>
                      <a:pt x="0" y="348234"/>
                      <a:pt x="348234" y="0"/>
                      <a:pt x="777748" y="0"/>
                    </a:cubicBezTo>
                    <a:cubicBezTo>
                      <a:pt x="1207262" y="0"/>
                      <a:pt x="1555496" y="348234"/>
                      <a:pt x="1555496" y="777748"/>
                    </a:cubicBezTo>
                    <a:cubicBezTo>
                      <a:pt x="1555496" y="1207262"/>
                      <a:pt x="1207262" y="1555496"/>
                      <a:pt x="777748" y="1555496"/>
                    </a:cubicBezTo>
                    <a:cubicBezTo>
                      <a:pt x="348234" y="1555496"/>
                      <a:pt x="0" y="1207262"/>
                      <a:pt x="0" y="777748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28" name="TextBox 28"/>
            <p:cNvSpPr txBox="1"/>
            <p:nvPr/>
          </p:nvSpPr>
          <p:spPr>
            <a:xfrm>
              <a:off x="655291" y="203097"/>
              <a:ext cx="9263435" cy="6838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038"/>
                </a:lnSpc>
              </a:pPr>
              <a:r>
                <a:rPr lang="en-US" sz="3365">
                  <a:solidFill>
                    <a:srgbClr val="FFFFFF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Core Visual &amp; Trend Analysis</a:t>
              </a:r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543257" y="1085732"/>
              <a:ext cx="8269705" cy="31578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82930" lvl="1" indent="-291465" algn="l">
                <a:lnSpc>
                  <a:spcPts val="4860"/>
                </a:lnSpc>
                <a:buFont typeface="Arial"/>
                <a:buChar char="•"/>
              </a:pPr>
              <a:r>
                <a:rPr lang="en-US" sz="270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Developed dashboards for state-wise voting trends and candidate participation analysis.</a:t>
              </a:r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9231942" y="1920935"/>
              <a:ext cx="1623296" cy="1143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768"/>
                </a:lnSpc>
              </a:pPr>
              <a:r>
                <a:rPr lang="en-US" sz="5640">
                  <a:solidFill>
                    <a:srgbClr val="000000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03</a:t>
              </a:r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9640675" y="5681377"/>
            <a:ext cx="7632098" cy="3738653"/>
            <a:chOff x="0" y="0"/>
            <a:chExt cx="9071908" cy="4443957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9071864" cy="4443934"/>
            </a:xfrm>
            <a:custGeom>
              <a:avLst/>
              <a:gdLst/>
              <a:ahLst/>
              <a:cxnLst/>
              <a:rect l="l" t="t" r="r" b="b"/>
              <a:pathLst>
                <a:path w="9071864" h="4443934">
                  <a:moveTo>
                    <a:pt x="0" y="0"/>
                  </a:moveTo>
                  <a:lnTo>
                    <a:pt x="9071864" y="0"/>
                  </a:lnTo>
                  <a:lnTo>
                    <a:pt x="9071864" y="4443934"/>
                  </a:lnTo>
                  <a:lnTo>
                    <a:pt x="0" y="4443934"/>
                  </a:lnTo>
                </a:path>
              </a:pathLst>
            </a:custGeom>
            <a:solidFill>
              <a:srgbClr val="593C8F"/>
            </a:solidFill>
          </p:spPr>
        </p:sp>
      </p:grpSp>
      <p:grpSp>
        <p:nvGrpSpPr>
          <p:cNvPr id="33" name="Group 33"/>
          <p:cNvGrpSpPr/>
          <p:nvPr/>
        </p:nvGrpSpPr>
        <p:grpSpPr>
          <a:xfrm>
            <a:off x="16558582" y="6864247"/>
            <a:ext cx="1308598" cy="1308598"/>
            <a:chOff x="0" y="0"/>
            <a:chExt cx="1555468" cy="1555468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1555496" cy="1555496"/>
            </a:xfrm>
            <a:custGeom>
              <a:avLst/>
              <a:gdLst/>
              <a:ahLst/>
              <a:cxnLst/>
              <a:rect l="l" t="t" r="r" b="b"/>
              <a:pathLst>
                <a:path w="1555496" h="1555496">
                  <a:moveTo>
                    <a:pt x="0" y="777748"/>
                  </a:moveTo>
                  <a:cubicBezTo>
                    <a:pt x="0" y="348234"/>
                    <a:pt x="348234" y="0"/>
                    <a:pt x="777748" y="0"/>
                  </a:cubicBezTo>
                  <a:cubicBezTo>
                    <a:pt x="1207262" y="0"/>
                    <a:pt x="1555496" y="348234"/>
                    <a:pt x="1555496" y="777748"/>
                  </a:cubicBezTo>
                  <a:cubicBezTo>
                    <a:pt x="1555496" y="1207262"/>
                    <a:pt x="1207262" y="1555496"/>
                    <a:pt x="777748" y="1555496"/>
                  </a:cubicBezTo>
                  <a:cubicBezTo>
                    <a:pt x="348234" y="1555496"/>
                    <a:pt x="0" y="1207262"/>
                    <a:pt x="0" y="777748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35" name="TextBox 35"/>
          <p:cNvSpPr txBox="1"/>
          <p:nvPr/>
        </p:nvSpPr>
        <p:spPr>
          <a:xfrm>
            <a:off x="10132143" y="5833699"/>
            <a:ext cx="6947576" cy="1025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38"/>
              </a:lnSpc>
            </a:pPr>
            <a:r>
              <a:rPr lang="en-US" sz="3365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Advanced Insights And Performance Analysis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0132143" y="6941103"/>
            <a:ext cx="6202278" cy="18040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2930" lvl="1" indent="-291465" algn="l">
              <a:lnSpc>
                <a:spcPts val="4860"/>
              </a:lnSpc>
              <a:buFont typeface="Arial"/>
              <a:buChar char="•"/>
            </a:pPr>
            <a:r>
              <a:rPr lang="en-US" sz="27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Built dashboards for voter turnout comparison and top party performance analysis.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6564631" y="7122078"/>
            <a:ext cx="1217472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68"/>
              </a:lnSpc>
            </a:pPr>
            <a:r>
              <a:rPr lang="en-US" sz="5640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04</a:t>
            </a:r>
          </a:p>
        </p:txBody>
      </p:sp>
      <p:grpSp>
        <p:nvGrpSpPr>
          <p:cNvPr id="38" name="Group 38"/>
          <p:cNvGrpSpPr/>
          <p:nvPr/>
        </p:nvGrpSpPr>
        <p:grpSpPr>
          <a:xfrm>
            <a:off x="9564475" y="1520112"/>
            <a:ext cx="8226506" cy="3738653"/>
            <a:chOff x="0" y="0"/>
            <a:chExt cx="10968674" cy="4984871"/>
          </a:xfrm>
        </p:grpSpPr>
        <p:grpSp>
          <p:nvGrpSpPr>
            <p:cNvPr id="39" name="Group 39"/>
            <p:cNvGrpSpPr/>
            <p:nvPr/>
          </p:nvGrpSpPr>
          <p:grpSpPr>
            <a:xfrm>
              <a:off x="0" y="0"/>
              <a:ext cx="10176131" cy="4984871"/>
              <a:chOff x="0" y="0"/>
              <a:chExt cx="9071908" cy="4443957"/>
            </a:xfrm>
          </p:grpSpPr>
          <p:sp>
            <p:nvSpPr>
              <p:cNvPr id="40" name="Freeform 40"/>
              <p:cNvSpPr/>
              <p:nvPr/>
            </p:nvSpPr>
            <p:spPr>
              <a:xfrm>
                <a:off x="0" y="0"/>
                <a:ext cx="9071864" cy="4443934"/>
              </a:xfrm>
              <a:custGeom>
                <a:avLst/>
                <a:gdLst/>
                <a:ahLst/>
                <a:cxnLst/>
                <a:rect l="l" t="t" r="r" b="b"/>
                <a:pathLst>
                  <a:path w="9071864" h="4443934">
                    <a:moveTo>
                      <a:pt x="0" y="0"/>
                    </a:moveTo>
                    <a:lnTo>
                      <a:pt x="9071864" y="0"/>
                    </a:lnTo>
                    <a:lnTo>
                      <a:pt x="9071864" y="4443934"/>
                    </a:lnTo>
                    <a:lnTo>
                      <a:pt x="0" y="4443934"/>
                    </a:lnTo>
                  </a:path>
                </a:pathLst>
              </a:custGeom>
              <a:solidFill>
                <a:srgbClr val="593C8F"/>
              </a:solidFill>
            </p:spPr>
          </p:sp>
        </p:grpSp>
        <p:grpSp>
          <p:nvGrpSpPr>
            <p:cNvPr id="41" name="Group 41"/>
            <p:cNvGrpSpPr/>
            <p:nvPr/>
          </p:nvGrpSpPr>
          <p:grpSpPr>
            <a:xfrm>
              <a:off x="9223876" y="1577161"/>
              <a:ext cx="1744798" cy="1744798"/>
              <a:chOff x="0" y="0"/>
              <a:chExt cx="1555468" cy="1555468"/>
            </a:xfrm>
          </p:grpSpPr>
          <p:sp>
            <p:nvSpPr>
              <p:cNvPr id="42" name="Freeform 42"/>
              <p:cNvSpPr/>
              <p:nvPr/>
            </p:nvSpPr>
            <p:spPr>
              <a:xfrm>
                <a:off x="0" y="0"/>
                <a:ext cx="1555496" cy="1555496"/>
              </a:xfrm>
              <a:custGeom>
                <a:avLst/>
                <a:gdLst/>
                <a:ahLst/>
                <a:cxnLst/>
                <a:rect l="l" t="t" r="r" b="b"/>
                <a:pathLst>
                  <a:path w="1555496" h="1555496">
                    <a:moveTo>
                      <a:pt x="0" y="777748"/>
                    </a:moveTo>
                    <a:cubicBezTo>
                      <a:pt x="0" y="348234"/>
                      <a:pt x="348234" y="0"/>
                      <a:pt x="777748" y="0"/>
                    </a:cubicBezTo>
                    <a:cubicBezTo>
                      <a:pt x="1207262" y="0"/>
                      <a:pt x="1555496" y="348234"/>
                      <a:pt x="1555496" y="777748"/>
                    </a:cubicBezTo>
                    <a:cubicBezTo>
                      <a:pt x="1555496" y="1207262"/>
                      <a:pt x="1207262" y="1555496"/>
                      <a:pt x="777748" y="1555496"/>
                    </a:cubicBezTo>
                    <a:cubicBezTo>
                      <a:pt x="348234" y="1555496"/>
                      <a:pt x="0" y="1207262"/>
                      <a:pt x="0" y="777748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43" name="TextBox 43"/>
            <p:cNvSpPr txBox="1"/>
            <p:nvPr/>
          </p:nvSpPr>
          <p:spPr>
            <a:xfrm>
              <a:off x="655291" y="203097"/>
              <a:ext cx="9263435" cy="6838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038"/>
                </a:lnSpc>
              </a:pPr>
              <a:r>
                <a:rPr lang="en-US" sz="3365">
                  <a:solidFill>
                    <a:srgbClr val="FFFFFF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Initial Dashboard Development</a:t>
              </a:r>
            </a:p>
          </p:txBody>
        </p:sp>
        <p:sp>
          <p:nvSpPr>
            <p:cNvPr id="44" name="TextBox 44"/>
            <p:cNvSpPr txBox="1"/>
            <p:nvPr/>
          </p:nvSpPr>
          <p:spPr>
            <a:xfrm>
              <a:off x="543257" y="1104782"/>
              <a:ext cx="8269705" cy="35375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18160" lvl="1" indent="-259080" algn="l">
                <a:lnSpc>
                  <a:spcPts val="4320"/>
                </a:lnSpc>
                <a:buFont typeface="Arial"/>
                <a:buChar char="•"/>
              </a:pPr>
              <a:r>
                <a:rPr lang="en-US" sz="240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Created 3 dashboards: Election Overview, Gender Analysis, and Regional Analysis.</a:t>
              </a:r>
            </a:p>
            <a:p>
              <a:pPr marL="518160" lvl="1" indent="-259080" algn="l">
                <a:lnSpc>
                  <a:spcPts val="4320"/>
                </a:lnSpc>
                <a:buFont typeface="Arial"/>
                <a:buChar char="•"/>
              </a:pPr>
              <a:r>
                <a:rPr lang="en-US" sz="240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Provided insights into votes, participation, and regional trends.</a:t>
              </a:r>
            </a:p>
          </p:txBody>
        </p:sp>
        <p:sp>
          <p:nvSpPr>
            <p:cNvPr id="45" name="TextBox 45"/>
            <p:cNvSpPr txBox="1"/>
            <p:nvPr/>
          </p:nvSpPr>
          <p:spPr>
            <a:xfrm>
              <a:off x="9231942" y="1920935"/>
              <a:ext cx="1623296" cy="1143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768"/>
                </a:lnSpc>
              </a:pPr>
              <a:r>
                <a:rPr lang="en-US" sz="5640">
                  <a:solidFill>
                    <a:srgbClr val="000000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02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312" r="-20312"/>
            </a:stretch>
          </a:blipFill>
        </p:spPr>
      </p:sp>
      <p:grpSp>
        <p:nvGrpSpPr>
          <p:cNvPr id="3" name="Group 3"/>
          <p:cNvGrpSpPr/>
          <p:nvPr/>
        </p:nvGrpSpPr>
        <p:grpSpPr>
          <a:xfrm rot="5400000">
            <a:off x="8959850" y="-3808714"/>
            <a:ext cx="368300" cy="18288000"/>
            <a:chOff x="0" y="0"/>
            <a:chExt cx="97001" cy="481659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7001" cy="4816592"/>
            </a:xfrm>
            <a:custGeom>
              <a:avLst/>
              <a:gdLst/>
              <a:ahLst/>
              <a:cxnLst/>
              <a:rect l="l" t="t" r="r" b="b"/>
              <a:pathLst>
                <a:path w="97001" h="4816592">
                  <a:moveTo>
                    <a:pt x="0" y="0"/>
                  </a:moveTo>
                  <a:lnTo>
                    <a:pt x="97001" y="0"/>
                  </a:lnTo>
                  <a:lnTo>
                    <a:pt x="97001" y="4816592"/>
                  </a:lnTo>
                  <a:lnTo>
                    <a:pt x="0" y="4816592"/>
                  </a:lnTo>
                  <a:close/>
                </a:path>
              </a:pathLst>
            </a:custGeom>
            <a:solidFill>
              <a:srgbClr val="593C8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97001" cy="48642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028720" y="933450"/>
            <a:ext cx="3255770" cy="6470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80"/>
              </a:lnSpc>
              <a:spcBef>
                <a:spcPct val="0"/>
              </a:spcBef>
            </a:pPr>
            <a:r>
              <a:rPr lang="en-US" sz="362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FACED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20" y="1494821"/>
            <a:ext cx="4957463" cy="7382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18"/>
              </a:lnSpc>
              <a:spcBef>
                <a:spcPct val="0"/>
              </a:spcBef>
            </a:pPr>
            <a:r>
              <a:rPr lang="en-US" sz="4298">
                <a:solidFill>
                  <a:srgbClr val="593C8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CHALLENGES </a:t>
            </a:r>
          </a:p>
        </p:txBody>
      </p:sp>
      <p:sp>
        <p:nvSpPr>
          <p:cNvPr id="8" name="AutoShape 8"/>
          <p:cNvSpPr/>
          <p:nvPr/>
        </p:nvSpPr>
        <p:spPr>
          <a:xfrm>
            <a:off x="1029792" y="2252109"/>
            <a:ext cx="261874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9144000" y="579720"/>
            <a:ext cx="6850188" cy="3853183"/>
            <a:chOff x="0" y="0"/>
            <a:chExt cx="11289030" cy="63500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1287761" cy="6348735"/>
            </a:xfrm>
            <a:custGeom>
              <a:avLst/>
              <a:gdLst/>
              <a:ahLst/>
              <a:cxnLst/>
              <a:rect l="l" t="t" r="r" b="b"/>
              <a:pathLst>
                <a:path w="11287761" h="6348735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1" y="0"/>
                    <a:pt x="11287761" y="234950"/>
                    <a:pt x="11287761" y="525780"/>
                  </a:cubicBezTo>
                  <a:lnTo>
                    <a:pt x="11287761" y="5822950"/>
                  </a:lnTo>
                  <a:cubicBezTo>
                    <a:pt x="11287761" y="6113780"/>
                    <a:pt x="11052811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ubicBezTo>
                    <a:pt x="0" y="5824220"/>
                    <a:pt x="0" y="5824220"/>
                    <a:pt x="0" y="5824220"/>
                  </a:cubicBezTo>
                  <a:close/>
                </a:path>
              </a:pathLst>
            </a:custGeom>
            <a:blipFill>
              <a:blip r:embed="rId3"/>
              <a:stretch>
                <a:fillRect t="-9339" b="-9339"/>
              </a:stretch>
            </a:blipFill>
          </p:spPr>
        </p:sp>
      </p:grp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1028700" y="5889625"/>
            <a:ext cx="6850188" cy="3853183"/>
            <a:chOff x="0" y="0"/>
            <a:chExt cx="11289030" cy="63500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1287761" cy="6348735"/>
            </a:xfrm>
            <a:custGeom>
              <a:avLst/>
              <a:gdLst/>
              <a:ahLst/>
              <a:cxnLst/>
              <a:rect l="l" t="t" r="r" b="b"/>
              <a:pathLst>
                <a:path w="11287761" h="6348735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1" y="0"/>
                    <a:pt x="11287761" y="234950"/>
                    <a:pt x="11287761" y="525780"/>
                  </a:cubicBezTo>
                  <a:lnTo>
                    <a:pt x="11287761" y="5822950"/>
                  </a:lnTo>
                  <a:cubicBezTo>
                    <a:pt x="11287761" y="6113780"/>
                    <a:pt x="11052811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ubicBezTo>
                    <a:pt x="0" y="5824220"/>
                    <a:pt x="0" y="5824220"/>
                    <a:pt x="0" y="5824220"/>
                  </a:cubicBezTo>
                  <a:close/>
                </a:path>
              </a:pathLst>
            </a:custGeom>
            <a:blipFill>
              <a:blip r:embed="rId4"/>
              <a:stretch>
                <a:fillRect t="-9265" b="-9265"/>
              </a:stretch>
            </a:blipFill>
          </p:spPr>
        </p:sp>
      </p:grpSp>
      <p:grpSp>
        <p:nvGrpSpPr>
          <p:cNvPr id="13" name="Group 13"/>
          <p:cNvGrpSpPr/>
          <p:nvPr/>
        </p:nvGrpSpPr>
        <p:grpSpPr>
          <a:xfrm>
            <a:off x="9144000" y="5889625"/>
            <a:ext cx="4957463" cy="690613"/>
            <a:chOff x="0" y="0"/>
            <a:chExt cx="6609950" cy="920817"/>
          </a:xfrm>
        </p:grpSpPr>
        <p:sp>
          <p:nvSpPr>
            <p:cNvPr id="14" name="TextBox 14"/>
            <p:cNvSpPr txBox="1"/>
            <p:nvPr/>
          </p:nvSpPr>
          <p:spPr>
            <a:xfrm>
              <a:off x="0" y="-85725"/>
              <a:ext cx="6609950" cy="9557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018"/>
                </a:lnSpc>
                <a:spcBef>
                  <a:spcPct val="0"/>
                </a:spcBef>
              </a:pPr>
              <a:r>
                <a:rPr lang="en-US" sz="4298">
                  <a:solidFill>
                    <a:srgbClr val="593C8F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SOLUTIONS </a:t>
              </a:r>
            </a:p>
          </p:txBody>
        </p:sp>
        <p:sp>
          <p:nvSpPr>
            <p:cNvPr id="15" name="AutoShape 15"/>
            <p:cNvSpPr/>
            <p:nvPr/>
          </p:nvSpPr>
          <p:spPr>
            <a:xfrm>
              <a:off x="1429" y="895417"/>
              <a:ext cx="3491653" cy="0"/>
            </a:xfrm>
            <a:prstGeom prst="line">
              <a:avLst/>
            </a:prstGeom>
            <a:ln w="508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16" name="Freeform 16"/>
          <p:cNvSpPr/>
          <p:nvPr/>
        </p:nvSpPr>
        <p:spPr>
          <a:xfrm>
            <a:off x="17062941" y="6901229"/>
            <a:ext cx="392717" cy="1565177"/>
          </a:xfrm>
          <a:custGeom>
            <a:avLst/>
            <a:gdLst/>
            <a:ahLst/>
            <a:cxnLst/>
            <a:rect l="l" t="t" r="r" b="b"/>
            <a:pathLst>
              <a:path w="392717" h="1565177">
                <a:moveTo>
                  <a:pt x="0" y="0"/>
                </a:moveTo>
                <a:lnTo>
                  <a:pt x="392718" y="0"/>
                </a:lnTo>
                <a:lnTo>
                  <a:pt x="392718" y="1565177"/>
                </a:lnTo>
                <a:lnTo>
                  <a:pt x="0" y="156517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1028700" y="2357136"/>
            <a:ext cx="8115300" cy="2632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 algn="l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Large and complex dataset</a:t>
            </a:r>
          </a:p>
          <a:p>
            <a:pPr marL="539749" lvl="1" indent="-269875" algn="l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Inconsistent and missing data</a:t>
            </a:r>
          </a:p>
          <a:p>
            <a:pPr marL="539749" lvl="1" indent="-269875" algn="l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Performance issues in Power BI</a:t>
            </a:r>
          </a:p>
          <a:p>
            <a:pPr marL="539749" lvl="1" indent="-269875" algn="l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Difficulty in presenting multi-dimensional insights</a:t>
            </a:r>
          </a:p>
          <a:p>
            <a:pPr marL="539749" lvl="1" indent="-269875" algn="l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Overcrowded visuals</a:t>
            </a:r>
          </a:p>
        </p:txBody>
      </p:sp>
      <p:sp>
        <p:nvSpPr>
          <p:cNvPr id="18" name="Freeform 18"/>
          <p:cNvSpPr/>
          <p:nvPr/>
        </p:nvSpPr>
        <p:spPr>
          <a:xfrm>
            <a:off x="7368733" y="1704771"/>
            <a:ext cx="392717" cy="1565177"/>
          </a:xfrm>
          <a:custGeom>
            <a:avLst/>
            <a:gdLst/>
            <a:ahLst/>
            <a:cxnLst/>
            <a:rect l="l" t="t" r="r" b="b"/>
            <a:pathLst>
              <a:path w="392717" h="1565177">
                <a:moveTo>
                  <a:pt x="0" y="0"/>
                </a:moveTo>
                <a:lnTo>
                  <a:pt x="392717" y="0"/>
                </a:lnTo>
                <a:lnTo>
                  <a:pt x="392717" y="1565177"/>
                </a:lnTo>
                <a:lnTo>
                  <a:pt x="0" y="156517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8511444" y="6834554"/>
            <a:ext cx="8115300" cy="22216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 algn="l">
              <a:lnSpc>
                <a:spcPts val="3499"/>
              </a:lnSpc>
              <a:buFont typeface="Arial"/>
              <a:buChar char="•"/>
            </a:pPr>
            <a:r>
              <a:rPr lang="en-US" sz="2499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Efficient data modeling</a:t>
            </a:r>
          </a:p>
          <a:p>
            <a:pPr marL="539749" lvl="1" indent="-269875">
              <a:lnSpc>
                <a:spcPts val="3499"/>
              </a:lnSpc>
              <a:buFont typeface="Arial"/>
              <a:buChar char="•"/>
            </a:pPr>
            <a:r>
              <a:rPr lang="en-US" sz="2499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Data cleaning &amp; preprocessing</a:t>
            </a:r>
          </a:p>
          <a:p>
            <a:pPr marL="539749" lvl="1" indent="-269875" algn="l">
              <a:lnSpc>
                <a:spcPts val="3499"/>
              </a:lnSpc>
              <a:buFont typeface="Arial"/>
              <a:buChar char="•"/>
            </a:pPr>
            <a:r>
              <a:rPr lang="en-US" sz="2499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Use of interactive slicers</a:t>
            </a:r>
          </a:p>
          <a:p>
            <a:pPr marL="539749" lvl="1" indent="-269875" algn="l">
              <a:lnSpc>
                <a:spcPts val="3499"/>
              </a:lnSpc>
              <a:buFont typeface="Arial"/>
              <a:buChar char="•"/>
            </a:pPr>
            <a:r>
              <a:rPr lang="en-US" sz="2499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Appropriate visualization selection</a:t>
            </a:r>
          </a:p>
          <a:p>
            <a:pPr marL="539749" lvl="1" indent="-269875" algn="l">
              <a:lnSpc>
                <a:spcPts val="3499"/>
              </a:lnSpc>
              <a:buFont typeface="Arial"/>
              <a:buChar char="•"/>
            </a:pPr>
            <a:r>
              <a:rPr lang="en-US" sz="2499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Dashboard structuring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9499600" cy="10287000"/>
            <a:chOff x="0" y="0"/>
            <a:chExt cx="2501952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501952" cy="2709333"/>
            </a:xfrm>
            <a:custGeom>
              <a:avLst/>
              <a:gdLst/>
              <a:ahLst/>
              <a:cxnLst/>
              <a:rect l="l" t="t" r="r" b="b"/>
              <a:pathLst>
                <a:path w="2501952" h="2709333">
                  <a:moveTo>
                    <a:pt x="0" y="0"/>
                  </a:moveTo>
                  <a:lnTo>
                    <a:pt x="2501952" y="0"/>
                  </a:lnTo>
                  <a:lnTo>
                    <a:pt x="250195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93C8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250195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28700" y="1028700"/>
            <a:ext cx="6417963" cy="671563"/>
            <a:chOff x="0" y="0"/>
            <a:chExt cx="8557284" cy="895417"/>
          </a:xfrm>
        </p:grpSpPr>
        <p:sp>
          <p:nvSpPr>
            <p:cNvPr id="6" name="TextBox 6"/>
            <p:cNvSpPr txBox="1"/>
            <p:nvPr/>
          </p:nvSpPr>
          <p:spPr>
            <a:xfrm>
              <a:off x="0" y="-85725"/>
              <a:ext cx="8557284" cy="9557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018"/>
                </a:lnSpc>
                <a:spcBef>
                  <a:spcPct val="0"/>
                </a:spcBef>
              </a:pPr>
              <a:r>
                <a:rPr lang="en-US" sz="4298">
                  <a:solidFill>
                    <a:srgbClr val="FFFFFF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KEY INSIGHTS </a:t>
              </a:r>
            </a:p>
          </p:txBody>
        </p:sp>
        <p:sp>
          <p:nvSpPr>
            <p:cNvPr id="7" name="AutoShape 7"/>
            <p:cNvSpPr/>
            <p:nvPr/>
          </p:nvSpPr>
          <p:spPr>
            <a:xfrm flipV="1">
              <a:off x="1429" y="844617"/>
              <a:ext cx="7682653" cy="25400"/>
            </a:xfrm>
            <a:prstGeom prst="line">
              <a:avLst/>
            </a:prstGeom>
            <a:ln w="508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8792737" y="1209088"/>
            <a:ext cx="7618923" cy="7868824"/>
            <a:chOff x="0" y="0"/>
            <a:chExt cx="6350000" cy="6558280"/>
          </a:xfrm>
        </p:grpSpPr>
        <p:sp>
          <p:nvSpPr>
            <p:cNvPr id="9" name="Freeform 9"/>
            <p:cNvSpPr/>
            <p:nvPr/>
          </p:nvSpPr>
          <p:spPr>
            <a:xfrm>
              <a:off x="74930" y="74930"/>
              <a:ext cx="6200140" cy="6408420"/>
            </a:xfrm>
            <a:custGeom>
              <a:avLst/>
              <a:gdLst/>
              <a:ahLst/>
              <a:cxnLst/>
              <a:rect l="l" t="t" r="r" b="b"/>
              <a:pathLst>
                <a:path w="6200140" h="6408420">
                  <a:moveTo>
                    <a:pt x="6200140" y="5351780"/>
                  </a:moveTo>
                  <a:cubicBezTo>
                    <a:pt x="6200140" y="5935980"/>
                    <a:pt x="5726430" y="6408420"/>
                    <a:pt x="5143500" y="6408420"/>
                  </a:cubicBezTo>
                  <a:lnTo>
                    <a:pt x="1056640" y="6408420"/>
                  </a:lnTo>
                  <a:cubicBezTo>
                    <a:pt x="472440" y="6408420"/>
                    <a:pt x="0" y="5934710"/>
                    <a:pt x="0" y="5351780"/>
                  </a:cubicBezTo>
                  <a:lnTo>
                    <a:pt x="0" y="1056640"/>
                  </a:lnTo>
                  <a:cubicBezTo>
                    <a:pt x="0" y="472440"/>
                    <a:pt x="473710" y="0"/>
                    <a:pt x="1056640" y="0"/>
                  </a:cubicBezTo>
                  <a:lnTo>
                    <a:pt x="5143500" y="0"/>
                  </a:lnTo>
                  <a:cubicBezTo>
                    <a:pt x="5727700" y="0"/>
                    <a:pt x="6200140" y="473710"/>
                    <a:pt x="6200140" y="1056640"/>
                  </a:cubicBezTo>
                  <a:lnTo>
                    <a:pt x="6200140" y="5351780"/>
                  </a:lnTo>
                  <a:close/>
                </a:path>
              </a:pathLst>
            </a:custGeom>
            <a:blipFill>
              <a:blip r:embed="rId2"/>
              <a:stretch>
                <a:fillRect l="-27449" r="-27449"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0" y="0"/>
              <a:ext cx="6350000" cy="6558280"/>
            </a:xfrm>
            <a:custGeom>
              <a:avLst/>
              <a:gdLst/>
              <a:ahLst/>
              <a:cxnLst/>
              <a:rect l="l" t="t" r="r" b="b"/>
              <a:pathLst>
                <a:path w="6350000" h="6558280">
                  <a:moveTo>
                    <a:pt x="5218430" y="6558280"/>
                  </a:moveTo>
                  <a:lnTo>
                    <a:pt x="1131570" y="6558280"/>
                  </a:lnTo>
                  <a:cubicBezTo>
                    <a:pt x="508000" y="6558280"/>
                    <a:pt x="0" y="6050280"/>
                    <a:pt x="0" y="5426710"/>
                  </a:cubicBezTo>
                  <a:lnTo>
                    <a:pt x="0" y="1131570"/>
                  </a:lnTo>
                  <a:cubicBezTo>
                    <a:pt x="0" y="508000"/>
                    <a:pt x="508000" y="0"/>
                    <a:pt x="1131570" y="0"/>
                  </a:cubicBezTo>
                  <a:lnTo>
                    <a:pt x="5218430" y="0"/>
                  </a:lnTo>
                  <a:cubicBezTo>
                    <a:pt x="5842000" y="0"/>
                    <a:pt x="6350000" y="508000"/>
                    <a:pt x="6350000" y="1131570"/>
                  </a:cubicBezTo>
                  <a:lnTo>
                    <a:pt x="6350000" y="5425440"/>
                  </a:lnTo>
                  <a:cubicBezTo>
                    <a:pt x="6350000" y="6050280"/>
                    <a:pt x="5842000" y="6558280"/>
                    <a:pt x="5218430" y="6558280"/>
                  </a:cubicBezTo>
                  <a:close/>
                  <a:moveTo>
                    <a:pt x="1131570" y="149860"/>
                  </a:moveTo>
                  <a:cubicBezTo>
                    <a:pt x="590550" y="149860"/>
                    <a:pt x="149860" y="590550"/>
                    <a:pt x="149860" y="1131570"/>
                  </a:cubicBezTo>
                  <a:lnTo>
                    <a:pt x="149860" y="5425440"/>
                  </a:lnTo>
                  <a:cubicBezTo>
                    <a:pt x="149860" y="5966460"/>
                    <a:pt x="590550" y="6407150"/>
                    <a:pt x="1131570" y="6407150"/>
                  </a:cubicBezTo>
                  <a:lnTo>
                    <a:pt x="5218430" y="6407150"/>
                  </a:lnTo>
                  <a:cubicBezTo>
                    <a:pt x="5759450" y="6407150"/>
                    <a:pt x="6200140" y="5966460"/>
                    <a:pt x="6200140" y="5425440"/>
                  </a:cubicBezTo>
                  <a:lnTo>
                    <a:pt x="6200140" y="1131570"/>
                  </a:lnTo>
                  <a:cubicBezTo>
                    <a:pt x="6200140" y="590550"/>
                    <a:pt x="5759450" y="149860"/>
                    <a:pt x="5218430" y="149860"/>
                  </a:cubicBezTo>
                  <a:lnTo>
                    <a:pt x="1131570" y="149860"/>
                  </a:lnTo>
                  <a:close/>
                </a:path>
              </a:pathLst>
            </a:custGeom>
            <a:solidFill>
              <a:srgbClr val="D2D2D2"/>
            </a:solidFill>
          </p:spPr>
        </p:sp>
      </p:grpSp>
      <p:sp>
        <p:nvSpPr>
          <p:cNvPr id="11" name="TextBox 11"/>
          <p:cNvSpPr txBox="1"/>
          <p:nvPr/>
        </p:nvSpPr>
        <p:spPr>
          <a:xfrm>
            <a:off x="828221" y="1955767"/>
            <a:ext cx="7843158" cy="73025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93447" lvl="1" indent="-296724" algn="l">
              <a:lnSpc>
                <a:spcPts val="3848"/>
              </a:lnSpc>
              <a:buFont typeface="Arial"/>
              <a:buChar char="•"/>
            </a:pPr>
            <a:r>
              <a:rPr lang="en-US" sz="274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State-wise total votes distribution across election years</a:t>
            </a:r>
          </a:p>
          <a:p>
            <a:pPr marL="593447" lvl="1" indent="-296724" algn="l">
              <a:lnSpc>
                <a:spcPts val="3848"/>
              </a:lnSpc>
              <a:buFont typeface="Arial"/>
              <a:buChar char="•"/>
            </a:pPr>
            <a:r>
              <a:rPr lang="en-US" sz="274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Gender composition of candidates contesting elections</a:t>
            </a:r>
          </a:p>
          <a:p>
            <a:pPr marL="593447" lvl="1" indent="-296724" algn="l">
              <a:lnSpc>
                <a:spcPts val="3848"/>
              </a:lnSpc>
              <a:buFont typeface="Arial"/>
              <a:buChar char="•"/>
            </a:pPr>
            <a:r>
              <a:rPr lang="en-US" sz="274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Political parties participation overview</a:t>
            </a:r>
          </a:p>
          <a:p>
            <a:pPr marL="593447" lvl="1" indent="-296724" algn="l">
              <a:lnSpc>
                <a:spcPts val="3848"/>
              </a:lnSpc>
              <a:buFont typeface="Arial"/>
              <a:buChar char="•"/>
            </a:pPr>
            <a:r>
              <a:rPr lang="en-US" sz="274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State-wise and Region-wise voter turnout trends over election years</a:t>
            </a:r>
          </a:p>
          <a:p>
            <a:pPr marL="593447" lvl="1" indent="-296724" algn="l">
              <a:lnSpc>
                <a:spcPts val="3848"/>
              </a:lnSpc>
              <a:buFont typeface="Arial"/>
              <a:buChar char="•"/>
            </a:pPr>
            <a:r>
              <a:rPr lang="en-US" sz="274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Top-performing party by votes across state and year</a:t>
            </a:r>
          </a:p>
          <a:p>
            <a:pPr marL="593447" lvl="1" indent="-296724" algn="l">
              <a:lnSpc>
                <a:spcPts val="3848"/>
              </a:lnSpc>
              <a:buFont typeface="Arial"/>
              <a:buChar char="•"/>
            </a:pPr>
            <a:r>
              <a:rPr lang="en-US" sz="274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Regional (North, South, East, West) party dominance analysis</a:t>
            </a:r>
          </a:p>
          <a:p>
            <a:pPr marL="593447" lvl="1" indent="-296724" algn="l">
              <a:lnSpc>
                <a:spcPts val="3848"/>
              </a:lnSpc>
              <a:buFont typeface="Arial"/>
              <a:buChar char="•"/>
            </a:pPr>
            <a:r>
              <a:rPr lang="en-US" sz="274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Constituency reservation status distribution across states</a:t>
            </a:r>
          </a:p>
          <a:p>
            <a:pPr marL="593447" lvl="1" indent="-296724" algn="l">
              <a:lnSpc>
                <a:spcPts val="3848"/>
              </a:lnSpc>
              <a:buFont typeface="Arial"/>
              <a:buChar char="•"/>
            </a:pPr>
            <a:r>
              <a:rPr lang="en-US" sz="274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Winning party and candidate details by state and year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312" r="-20312"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6132733" y="1485163"/>
            <a:ext cx="6022730" cy="19049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>
            <a:off x="-645242" y="9854774"/>
            <a:ext cx="15629435" cy="541810"/>
            <a:chOff x="0" y="0"/>
            <a:chExt cx="4116394" cy="142699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116394" cy="142699"/>
            </a:xfrm>
            <a:custGeom>
              <a:avLst/>
              <a:gdLst/>
              <a:ahLst/>
              <a:cxnLst/>
              <a:rect l="l" t="t" r="r" b="b"/>
              <a:pathLst>
                <a:path w="4116394" h="142699">
                  <a:moveTo>
                    <a:pt x="25262" y="0"/>
                  </a:moveTo>
                  <a:lnTo>
                    <a:pt x="4091132" y="0"/>
                  </a:lnTo>
                  <a:cubicBezTo>
                    <a:pt x="4097832" y="0"/>
                    <a:pt x="4104258" y="2662"/>
                    <a:pt x="4108995" y="7399"/>
                  </a:cubicBezTo>
                  <a:cubicBezTo>
                    <a:pt x="4113733" y="12137"/>
                    <a:pt x="4116394" y="18562"/>
                    <a:pt x="4116394" y="25262"/>
                  </a:cubicBezTo>
                  <a:lnTo>
                    <a:pt x="4116394" y="117436"/>
                  </a:lnTo>
                  <a:cubicBezTo>
                    <a:pt x="4116394" y="124136"/>
                    <a:pt x="4113733" y="130562"/>
                    <a:pt x="4108995" y="135300"/>
                  </a:cubicBezTo>
                  <a:cubicBezTo>
                    <a:pt x="4104258" y="140037"/>
                    <a:pt x="4097832" y="142699"/>
                    <a:pt x="4091132" y="142699"/>
                  </a:cubicBezTo>
                  <a:lnTo>
                    <a:pt x="25262" y="142699"/>
                  </a:lnTo>
                  <a:cubicBezTo>
                    <a:pt x="18562" y="142699"/>
                    <a:pt x="12137" y="140037"/>
                    <a:pt x="7399" y="135300"/>
                  </a:cubicBezTo>
                  <a:cubicBezTo>
                    <a:pt x="2662" y="130562"/>
                    <a:pt x="0" y="124136"/>
                    <a:pt x="0" y="117436"/>
                  </a:cubicBezTo>
                  <a:lnTo>
                    <a:pt x="0" y="25262"/>
                  </a:lnTo>
                  <a:cubicBezTo>
                    <a:pt x="0" y="18562"/>
                    <a:pt x="2662" y="12137"/>
                    <a:pt x="7399" y="7399"/>
                  </a:cubicBezTo>
                  <a:cubicBezTo>
                    <a:pt x="12137" y="2662"/>
                    <a:pt x="18562" y="0"/>
                    <a:pt x="25262" y="0"/>
                  </a:cubicBezTo>
                  <a:close/>
                </a:path>
              </a:pathLst>
            </a:custGeom>
            <a:solidFill>
              <a:srgbClr val="593C8F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4116394" cy="1903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6132537" y="692461"/>
            <a:ext cx="6022926" cy="16592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93"/>
              </a:lnSpc>
              <a:spcBef>
                <a:spcPct val="0"/>
              </a:spcBef>
            </a:pPr>
            <a:r>
              <a:rPr lang="en-US" sz="4780">
                <a:solidFill>
                  <a:srgbClr val="593C8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FUTURE ENHANCEMENT 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4340746" y="0"/>
            <a:ext cx="15629435" cy="541810"/>
            <a:chOff x="0" y="0"/>
            <a:chExt cx="4116394" cy="14269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116394" cy="142699"/>
            </a:xfrm>
            <a:custGeom>
              <a:avLst/>
              <a:gdLst/>
              <a:ahLst/>
              <a:cxnLst/>
              <a:rect l="l" t="t" r="r" b="b"/>
              <a:pathLst>
                <a:path w="4116394" h="142699">
                  <a:moveTo>
                    <a:pt x="25262" y="0"/>
                  </a:moveTo>
                  <a:lnTo>
                    <a:pt x="4091132" y="0"/>
                  </a:lnTo>
                  <a:cubicBezTo>
                    <a:pt x="4097832" y="0"/>
                    <a:pt x="4104258" y="2662"/>
                    <a:pt x="4108995" y="7399"/>
                  </a:cubicBezTo>
                  <a:cubicBezTo>
                    <a:pt x="4113733" y="12137"/>
                    <a:pt x="4116394" y="18562"/>
                    <a:pt x="4116394" y="25262"/>
                  </a:cubicBezTo>
                  <a:lnTo>
                    <a:pt x="4116394" y="117436"/>
                  </a:lnTo>
                  <a:cubicBezTo>
                    <a:pt x="4116394" y="124136"/>
                    <a:pt x="4113733" y="130562"/>
                    <a:pt x="4108995" y="135300"/>
                  </a:cubicBezTo>
                  <a:cubicBezTo>
                    <a:pt x="4104258" y="140037"/>
                    <a:pt x="4097832" y="142699"/>
                    <a:pt x="4091132" y="142699"/>
                  </a:cubicBezTo>
                  <a:lnTo>
                    <a:pt x="25262" y="142699"/>
                  </a:lnTo>
                  <a:cubicBezTo>
                    <a:pt x="18562" y="142699"/>
                    <a:pt x="12137" y="140037"/>
                    <a:pt x="7399" y="135300"/>
                  </a:cubicBezTo>
                  <a:cubicBezTo>
                    <a:pt x="2662" y="130562"/>
                    <a:pt x="0" y="124136"/>
                    <a:pt x="0" y="117436"/>
                  </a:cubicBezTo>
                  <a:lnTo>
                    <a:pt x="0" y="25262"/>
                  </a:lnTo>
                  <a:cubicBezTo>
                    <a:pt x="0" y="18562"/>
                    <a:pt x="2662" y="12137"/>
                    <a:pt x="7399" y="7399"/>
                  </a:cubicBezTo>
                  <a:cubicBezTo>
                    <a:pt x="12137" y="2662"/>
                    <a:pt x="18562" y="0"/>
                    <a:pt x="25262" y="0"/>
                  </a:cubicBezTo>
                  <a:close/>
                </a:path>
              </a:pathLst>
            </a:custGeom>
            <a:solidFill>
              <a:srgbClr val="593C8F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4116394" cy="1903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6912357" y="2677069"/>
            <a:ext cx="4463286" cy="4841286"/>
          </a:xfrm>
          <a:custGeom>
            <a:avLst/>
            <a:gdLst/>
            <a:ahLst/>
            <a:cxnLst/>
            <a:rect l="l" t="t" r="r" b="b"/>
            <a:pathLst>
              <a:path w="4463286" h="4841286">
                <a:moveTo>
                  <a:pt x="0" y="0"/>
                </a:moveTo>
                <a:lnTo>
                  <a:pt x="4463286" y="0"/>
                </a:lnTo>
                <a:lnTo>
                  <a:pt x="4463286" y="4841286"/>
                </a:lnTo>
                <a:lnTo>
                  <a:pt x="0" y="48412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1402" r="-31402"/>
            </a:stretch>
          </a:blipFill>
        </p:spPr>
      </p:sp>
      <p:grpSp>
        <p:nvGrpSpPr>
          <p:cNvPr id="12" name="Group 12"/>
          <p:cNvGrpSpPr/>
          <p:nvPr/>
        </p:nvGrpSpPr>
        <p:grpSpPr>
          <a:xfrm>
            <a:off x="1028700" y="3004179"/>
            <a:ext cx="5587002" cy="1363368"/>
            <a:chOff x="0" y="0"/>
            <a:chExt cx="7449336" cy="1817824"/>
          </a:xfrm>
        </p:grpSpPr>
        <p:grpSp>
          <p:nvGrpSpPr>
            <p:cNvPr id="13" name="Group 13"/>
            <p:cNvGrpSpPr/>
            <p:nvPr/>
          </p:nvGrpSpPr>
          <p:grpSpPr>
            <a:xfrm>
              <a:off x="0" y="0"/>
              <a:ext cx="7449336" cy="1817824"/>
              <a:chOff x="0" y="0"/>
              <a:chExt cx="1471474" cy="359076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1471474" cy="359076"/>
              </a:xfrm>
              <a:custGeom>
                <a:avLst/>
                <a:gdLst/>
                <a:ahLst/>
                <a:cxnLst/>
                <a:rect l="l" t="t" r="r" b="b"/>
                <a:pathLst>
                  <a:path w="1471474" h="359076">
                    <a:moveTo>
                      <a:pt x="70671" y="0"/>
                    </a:moveTo>
                    <a:lnTo>
                      <a:pt x="1400803" y="0"/>
                    </a:lnTo>
                    <a:cubicBezTo>
                      <a:pt x="1419546" y="0"/>
                      <a:pt x="1437521" y="7446"/>
                      <a:pt x="1450775" y="20699"/>
                    </a:cubicBezTo>
                    <a:cubicBezTo>
                      <a:pt x="1464028" y="33952"/>
                      <a:pt x="1471474" y="51928"/>
                      <a:pt x="1471474" y="70671"/>
                    </a:cubicBezTo>
                    <a:lnTo>
                      <a:pt x="1471474" y="288406"/>
                    </a:lnTo>
                    <a:cubicBezTo>
                      <a:pt x="1471474" y="327436"/>
                      <a:pt x="1439833" y="359076"/>
                      <a:pt x="1400803" y="359076"/>
                    </a:cubicBezTo>
                    <a:lnTo>
                      <a:pt x="70671" y="359076"/>
                    </a:lnTo>
                    <a:cubicBezTo>
                      <a:pt x="51928" y="359076"/>
                      <a:pt x="33952" y="351631"/>
                      <a:pt x="20699" y="338377"/>
                    </a:cubicBezTo>
                    <a:cubicBezTo>
                      <a:pt x="7446" y="325124"/>
                      <a:pt x="0" y="307149"/>
                      <a:pt x="0" y="288406"/>
                    </a:cubicBezTo>
                    <a:lnTo>
                      <a:pt x="0" y="70671"/>
                    </a:lnTo>
                    <a:cubicBezTo>
                      <a:pt x="0" y="31640"/>
                      <a:pt x="31640" y="0"/>
                      <a:pt x="70671" y="0"/>
                    </a:cubicBezTo>
                    <a:close/>
                  </a:path>
                </a:pathLst>
              </a:custGeom>
              <a:solidFill>
                <a:srgbClr val="BEAAE5"/>
              </a:solidFill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0" y="-47625"/>
                <a:ext cx="1471474" cy="40670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6" name="TextBox 16"/>
            <p:cNvSpPr txBox="1"/>
            <p:nvPr/>
          </p:nvSpPr>
          <p:spPr>
            <a:xfrm>
              <a:off x="169174" y="76004"/>
              <a:ext cx="7110988" cy="15517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759"/>
                </a:lnSpc>
              </a:pPr>
              <a:r>
                <a:rPr lang="en-US" sz="3399" b="1">
                  <a:solidFill>
                    <a:srgbClr val="100F0D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Integrate sentiment and public opinion data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028700" y="5759065"/>
            <a:ext cx="5587002" cy="1363368"/>
            <a:chOff x="0" y="0"/>
            <a:chExt cx="7449336" cy="1817824"/>
          </a:xfrm>
        </p:grpSpPr>
        <p:grpSp>
          <p:nvGrpSpPr>
            <p:cNvPr id="18" name="Group 18"/>
            <p:cNvGrpSpPr/>
            <p:nvPr/>
          </p:nvGrpSpPr>
          <p:grpSpPr>
            <a:xfrm>
              <a:off x="0" y="0"/>
              <a:ext cx="7449336" cy="1817824"/>
              <a:chOff x="0" y="0"/>
              <a:chExt cx="1471474" cy="359076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1471474" cy="359076"/>
              </a:xfrm>
              <a:custGeom>
                <a:avLst/>
                <a:gdLst/>
                <a:ahLst/>
                <a:cxnLst/>
                <a:rect l="l" t="t" r="r" b="b"/>
                <a:pathLst>
                  <a:path w="1471474" h="359076">
                    <a:moveTo>
                      <a:pt x="70671" y="0"/>
                    </a:moveTo>
                    <a:lnTo>
                      <a:pt x="1400803" y="0"/>
                    </a:lnTo>
                    <a:cubicBezTo>
                      <a:pt x="1419546" y="0"/>
                      <a:pt x="1437521" y="7446"/>
                      <a:pt x="1450775" y="20699"/>
                    </a:cubicBezTo>
                    <a:cubicBezTo>
                      <a:pt x="1464028" y="33952"/>
                      <a:pt x="1471474" y="51928"/>
                      <a:pt x="1471474" y="70671"/>
                    </a:cubicBezTo>
                    <a:lnTo>
                      <a:pt x="1471474" y="288406"/>
                    </a:lnTo>
                    <a:cubicBezTo>
                      <a:pt x="1471474" y="327436"/>
                      <a:pt x="1439833" y="359076"/>
                      <a:pt x="1400803" y="359076"/>
                    </a:cubicBezTo>
                    <a:lnTo>
                      <a:pt x="70671" y="359076"/>
                    </a:lnTo>
                    <a:cubicBezTo>
                      <a:pt x="51928" y="359076"/>
                      <a:pt x="33952" y="351631"/>
                      <a:pt x="20699" y="338377"/>
                    </a:cubicBezTo>
                    <a:cubicBezTo>
                      <a:pt x="7446" y="325124"/>
                      <a:pt x="0" y="307149"/>
                      <a:pt x="0" y="288406"/>
                    </a:cubicBezTo>
                    <a:lnTo>
                      <a:pt x="0" y="70671"/>
                    </a:lnTo>
                    <a:cubicBezTo>
                      <a:pt x="0" y="31640"/>
                      <a:pt x="31640" y="0"/>
                      <a:pt x="70671" y="0"/>
                    </a:cubicBezTo>
                    <a:close/>
                  </a:path>
                </a:pathLst>
              </a:custGeom>
              <a:solidFill>
                <a:srgbClr val="BEAAE5"/>
              </a:solidFill>
            </p:spPr>
          </p:sp>
          <p:sp>
            <p:nvSpPr>
              <p:cNvPr id="20" name="TextBox 20"/>
              <p:cNvSpPr txBox="1"/>
              <p:nvPr/>
            </p:nvSpPr>
            <p:spPr>
              <a:xfrm>
                <a:off x="0" y="-47625"/>
                <a:ext cx="1471474" cy="40670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21" name="TextBox 21"/>
            <p:cNvSpPr txBox="1"/>
            <p:nvPr/>
          </p:nvSpPr>
          <p:spPr>
            <a:xfrm>
              <a:off x="169174" y="-76200"/>
              <a:ext cx="7110988" cy="18203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599"/>
                </a:lnSpc>
              </a:pPr>
              <a:r>
                <a:rPr lang="en-US" sz="3999" b="1">
                  <a:solidFill>
                    <a:srgbClr val="100F0D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Implement AI-driven insights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2051678" y="3004179"/>
            <a:ext cx="5794573" cy="1414021"/>
            <a:chOff x="0" y="0"/>
            <a:chExt cx="7726097" cy="1885361"/>
          </a:xfrm>
        </p:grpSpPr>
        <p:grpSp>
          <p:nvGrpSpPr>
            <p:cNvPr id="23" name="Group 23"/>
            <p:cNvGrpSpPr/>
            <p:nvPr/>
          </p:nvGrpSpPr>
          <p:grpSpPr>
            <a:xfrm>
              <a:off x="0" y="0"/>
              <a:ext cx="7726097" cy="1885361"/>
              <a:chOff x="0" y="0"/>
              <a:chExt cx="1471474" cy="359076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1471474" cy="359076"/>
              </a:xfrm>
              <a:custGeom>
                <a:avLst/>
                <a:gdLst/>
                <a:ahLst/>
                <a:cxnLst/>
                <a:rect l="l" t="t" r="r" b="b"/>
                <a:pathLst>
                  <a:path w="1471474" h="359076">
                    <a:moveTo>
                      <a:pt x="70671" y="0"/>
                    </a:moveTo>
                    <a:lnTo>
                      <a:pt x="1400803" y="0"/>
                    </a:lnTo>
                    <a:cubicBezTo>
                      <a:pt x="1419546" y="0"/>
                      <a:pt x="1437521" y="7446"/>
                      <a:pt x="1450775" y="20699"/>
                    </a:cubicBezTo>
                    <a:cubicBezTo>
                      <a:pt x="1464028" y="33952"/>
                      <a:pt x="1471474" y="51928"/>
                      <a:pt x="1471474" y="70671"/>
                    </a:cubicBezTo>
                    <a:lnTo>
                      <a:pt x="1471474" y="288406"/>
                    </a:lnTo>
                    <a:cubicBezTo>
                      <a:pt x="1471474" y="327436"/>
                      <a:pt x="1439833" y="359076"/>
                      <a:pt x="1400803" y="359076"/>
                    </a:cubicBezTo>
                    <a:lnTo>
                      <a:pt x="70671" y="359076"/>
                    </a:lnTo>
                    <a:cubicBezTo>
                      <a:pt x="51928" y="359076"/>
                      <a:pt x="33952" y="351631"/>
                      <a:pt x="20699" y="338377"/>
                    </a:cubicBezTo>
                    <a:cubicBezTo>
                      <a:pt x="7446" y="325124"/>
                      <a:pt x="0" y="307149"/>
                      <a:pt x="0" y="288406"/>
                    </a:cubicBezTo>
                    <a:lnTo>
                      <a:pt x="0" y="70671"/>
                    </a:lnTo>
                    <a:cubicBezTo>
                      <a:pt x="0" y="31640"/>
                      <a:pt x="31640" y="0"/>
                      <a:pt x="70671" y="0"/>
                    </a:cubicBezTo>
                    <a:close/>
                  </a:path>
                </a:pathLst>
              </a:custGeom>
              <a:solidFill>
                <a:srgbClr val="BEAAE5"/>
              </a:solidFill>
            </p:spPr>
          </p:sp>
          <p:sp>
            <p:nvSpPr>
              <p:cNvPr id="25" name="TextBox 25"/>
              <p:cNvSpPr txBox="1"/>
              <p:nvPr/>
            </p:nvSpPr>
            <p:spPr>
              <a:xfrm>
                <a:off x="0" y="-47625"/>
                <a:ext cx="1471474" cy="40670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26" name="TextBox 26"/>
            <p:cNvSpPr txBox="1"/>
            <p:nvPr/>
          </p:nvSpPr>
          <p:spPr>
            <a:xfrm>
              <a:off x="350919" y="140004"/>
              <a:ext cx="7375178" cy="15482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791"/>
                </a:lnSpc>
              </a:pPr>
              <a:r>
                <a:rPr lang="en-US" sz="3422" b="1">
                  <a:solidFill>
                    <a:srgbClr val="100F0D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Strengthen data validation &amp; governance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12155463" y="5759065"/>
            <a:ext cx="5587002" cy="1363368"/>
            <a:chOff x="0" y="0"/>
            <a:chExt cx="7449336" cy="1817824"/>
          </a:xfrm>
        </p:grpSpPr>
        <p:grpSp>
          <p:nvGrpSpPr>
            <p:cNvPr id="28" name="Group 28"/>
            <p:cNvGrpSpPr/>
            <p:nvPr/>
          </p:nvGrpSpPr>
          <p:grpSpPr>
            <a:xfrm>
              <a:off x="0" y="0"/>
              <a:ext cx="7449336" cy="1817824"/>
              <a:chOff x="0" y="0"/>
              <a:chExt cx="1471474" cy="359076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0" y="0"/>
                <a:ext cx="1471474" cy="359076"/>
              </a:xfrm>
              <a:custGeom>
                <a:avLst/>
                <a:gdLst/>
                <a:ahLst/>
                <a:cxnLst/>
                <a:rect l="l" t="t" r="r" b="b"/>
                <a:pathLst>
                  <a:path w="1471474" h="359076">
                    <a:moveTo>
                      <a:pt x="70671" y="0"/>
                    </a:moveTo>
                    <a:lnTo>
                      <a:pt x="1400803" y="0"/>
                    </a:lnTo>
                    <a:cubicBezTo>
                      <a:pt x="1419546" y="0"/>
                      <a:pt x="1437521" y="7446"/>
                      <a:pt x="1450775" y="20699"/>
                    </a:cubicBezTo>
                    <a:cubicBezTo>
                      <a:pt x="1464028" y="33952"/>
                      <a:pt x="1471474" y="51928"/>
                      <a:pt x="1471474" y="70671"/>
                    </a:cubicBezTo>
                    <a:lnTo>
                      <a:pt x="1471474" y="288406"/>
                    </a:lnTo>
                    <a:cubicBezTo>
                      <a:pt x="1471474" y="327436"/>
                      <a:pt x="1439833" y="359076"/>
                      <a:pt x="1400803" y="359076"/>
                    </a:cubicBezTo>
                    <a:lnTo>
                      <a:pt x="70671" y="359076"/>
                    </a:lnTo>
                    <a:cubicBezTo>
                      <a:pt x="51928" y="359076"/>
                      <a:pt x="33952" y="351631"/>
                      <a:pt x="20699" y="338377"/>
                    </a:cubicBezTo>
                    <a:cubicBezTo>
                      <a:pt x="7446" y="325124"/>
                      <a:pt x="0" y="307149"/>
                      <a:pt x="0" y="288406"/>
                    </a:cubicBezTo>
                    <a:lnTo>
                      <a:pt x="0" y="70671"/>
                    </a:lnTo>
                    <a:cubicBezTo>
                      <a:pt x="0" y="31640"/>
                      <a:pt x="31640" y="0"/>
                      <a:pt x="70671" y="0"/>
                    </a:cubicBezTo>
                    <a:close/>
                  </a:path>
                </a:pathLst>
              </a:custGeom>
              <a:solidFill>
                <a:srgbClr val="BEAAE5"/>
              </a:solidFill>
            </p:spPr>
          </p:sp>
          <p:sp>
            <p:nvSpPr>
              <p:cNvPr id="30" name="TextBox 30"/>
              <p:cNvSpPr txBox="1"/>
              <p:nvPr/>
            </p:nvSpPr>
            <p:spPr>
              <a:xfrm>
                <a:off x="0" y="-47625"/>
                <a:ext cx="1471474" cy="40670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31" name="TextBox 31"/>
            <p:cNvSpPr txBox="1"/>
            <p:nvPr/>
          </p:nvSpPr>
          <p:spPr>
            <a:xfrm>
              <a:off x="338348" y="123417"/>
              <a:ext cx="7110988" cy="15043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620"/>
                </a:lnSpc>
              </a:pPr>
              <a:r>
                <a:rPr lang="en-US" sz="3300" b="1">
                  <a:solidFill>
                    <a:srgbClr val="100F0D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Demographic &amp; Socio-economic indicators</a:t>
              </a:r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3822201" y="8314351"/>
            <a:ext cx="10643598" cy="1196778"/>
            <a:chOff x="0" y="0"/>
            <a:chExt cx="14191464" cy="1595704"/>
          </a:xfrm>
        </p:grpSpPr>
        <p:grpSp>
          <p:nvGrpSpPr>
            <p:cNvPr id="33" name="Group 33"/>
            <p:cNvGrpSpPr/>
            <p:nvPr/>
          </p:nvGrpSpPr>
          <p:grpSpPr>
            <a:xfrm>
              <a:off x="0" y="0"/>
              <a:ext cx="14191464" cy="1595704"/>
              <a:chOff x="0" y="0"/>
              <a:chExt cx="2803252" cy="315201"/>
            </a:xfrm>
          </p:grpSpPr>
          <p:sp>
            <p:nvSpPr>
              <p:cNvPr id="34" name="Freeform 34"/>
              <p:cNvSpPr/>
              <p:nvPr/>
            </p:nvSpPr>
            <p:spPr>
              <a:xfrm>
                <a:off x="0" y="0"/>
                <a:ext cx="2803252" cy="315201"/>
              </a:xfrm>
              <a:custGeom>
                <a:avLst/>
                <a:gdLst/>
                <a:ahLst/>
                <a:cxnLst/>
                <a:rect l="l" t="t" r="r" b="b"/>
                <a:pathLst>
                  <a:path w="2803252" h="315201">
                    <a:moveTo>
                      <a:pt x="37096" y="0"/>
                    </a:moveTo>
                    <a:lnTo>
                      <a:pt x="2766156" y="0"/>
                    </a:lnTo>
                    <a:cubicBezTo>
                      <a:pt x="2775995" y="0"/>
                      <a:pt x="2785430" y="3908"/>
                      <a:pt x="2792387" y="10865"/>
                    </a:cubicBezTo>
                    <a:cubicBezTo>
                      <a:pt x="2799344" y="17822"/>
                      <a:pt x="2803252" y="27258"/>
                      <a:pt x="2803252" y="37096"/>
                    </a:cubicBezTo>
                    <a:lnTo>
                      <a:pt x="2803252" y="278104"/>
                    </a:lnTo>
                    <a:cubicBezTo>
                      <a:pt x="2803252" y="287943"/>
                      <a:pt x="2799344" y="297379"/>
                      <a:pt x="2792387" y="304336"/>
                    </a:cubicBezTo>
                    <a:cubicBezTo>
                      <a:pt x="2785430" y="311292"/>
                      <a:pt x="2775995" y="315201"/>
                      <a:pt x="2766156" y="315201"/>
                    </a:cubicBezTo>
                    <a:lnTo>
                      <a:pt x="37096" y="315201"/>
                    </a:lnTo>
                    <a:cubicBezTo>
                      <a:pt x="27258" y="315201"/>
                      <a:pt x="17822" y="311292"/>
                      <a:pt x="10865" y="304336"/>
                    </a:cubicBezTo>
                    <a:cubicBezTo>
                      <a:pt x="3908" y="297379"/>
                      <a:pt x="0" y="287943"/>
                      <a:pt x="0" y="278104"/>
                    </a:cubicBezTo>
                    <a:lnTo>
                      <a:pt x="0" y="37096"/>
                    </a:lnTo>
                    <a:cubicBezTo>
                      <a:pt x="0" y="27258"/>
                      <a:pt x="3908" y="17822"/>
                      <a:pt x="10865" y="10865"/>
                    </a:cubicBezTo>
                    <a:cubicBezTo>
                      <a:pt x="17822" y="3908"/>
                      <a:pt x="27258" y="0"/>
                      <a:pt x="37096" y="0"/>
                    </a:cubicBezTo>
                    <a:close/>
                  </a:path>
                </a:pathLst>
              </a:custGeom>
              <a:solidFill>
                <a:srgbClr val="BEAAE5"/>
              </a:solidFill>
            </p:spPr>
          </p:sp>
          <p:sp>
            <p:nvSpPr>
              <p:cNvPr id="35" name="TextBox 35"/>
              <p:cNvSpPr txBox="1"/>
              <p:nvPr/>
            </p:nvSpPr>
            <p:spPr>
              <a:xfrm>
                <a:off x="0" y="-47625"/>
                <a:ext cx="2803252" cy="36282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36" name="TextBox 36"/>
            <p:cNvSpPr txBox="1"/>
            <p:nvPr/>
          </p:nvSpPr>
          <p:spPr>
            <a:xfrm>
              <a:off x="0" y="82695"/>
              <a:ext cx="14191464" cy="8805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599"/>
                </a:lnSpc>
              </a:pPr>
              <a:r>
                <a:rPr lang="en-US" sz="3999" b="1">
                  <a:solidFill>
                    <a:srgbClr val="100F0D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Integrate real-time and post-election data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312" r="-2031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3931211" y="683394"/>
            <a:ext cx="4957463" cy="690613"/>
            <a:chOff x="0" y="0"/>
            <a:chExt cx="6609950" cy="920817"/>
          </a:xfrm>
        </p:grpSpPr>
        <p:sp>
          <p:nvSpPr>
            <p:cNvPr id="4" name="TextBox 4"/>
            <p:cNvSpPr txBox="1"/>
            <p:nvPr/>
          </p:nvSpPr>
          <p:spPr>
            <a:xfrm>
              <a:off x="0" y="-85725"/>
              <a:ext cx="6609950" cy="9557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018"/>
                </a:lnSpc>
                <a:spcBef>
                  <a:spcPct val="0"/>
                </a:spcBef>
              </a:pPr>
              <a:r>
                <a:rPr lang="en-US" sz="4298">
                  <a:solidFill>
                    <a:srgbClr val="593C8F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CONCLUSION </a:t>
              </a:r>
            </a:p>
          </p:txBody>
        </p:sp>
        <p:sp>
          <p:nvSpPr>
            <p:cNvPr id="5" name="AutoShape 5"/>
            <p:cNvSpPr/>
            <p:nvPr/>
          </p:nvSpPr>
          <p:spPr>
            <a:xfrm>
              <a:off x="1429" y="895417"/>
              <a:ext cx="3491653" cy="0"/>
            </a:xfrm>
            <a:prstGeom prst="line">
              <a:avLst/>
            </a:prstGeom>
            <a:ln w="508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6" name="Group 6"/>
          <p:cNvGrpSpPr/>
          <p:nvPr/>
        </p:nvGrpSpPr>
        <p:grpSpPr>
          <a:xfrm>
            <a:off x="0" y="0"/>
            <a:ext cx="3086100" cy="10287000"/>
            <a:chOff x="0" y="0"/>
            <a:chExt cx="812800" cy="270933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2709333"/>
            </a:xfrm>
            <a:custGeom>
              <a:avLst/>
              <a:gdLst/>
              <a:ahLst/>
              <a:cxnLst/>
              <a:rect l="l" t="t" r="r" b="b"/>
              <a:pathLst>
                <a:path w="812800" h="2709333">
                  <a:moveTo>
                    <a:pt x="0" y="0"/>
                  </a:moveTo>
                  <a:lnTo>
                    <a:pt x="812800" y="0"/>
                  </a:lnTo>
                  <a:lnTo>
                    <a:pt x="81280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93C8F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812800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11037253" y="1116529"/>
            <a:ext cx="5993196" cy="8053941"/>
            <a:chOff x="0" y="0"/>
            <a:chExt cx="3663950" cy="4923790"/>
          </a:xfrm>
        </p:grpSpPr>
        <p:sp>
          <p:nvSpPr>
            <p:cNvPr id="10" name="Freeform 10"/>
            <p:cNvSpPr/>
            <p:nvPr/>
          </p:nvSpPr>
          <p:spPr>
            <a:xfrm>
              <a:off x="31750" y="31750"/>
              <a:ext cx="3600450" cy="4859020"/>
            </a:xfrm>
            <a:custGeom>
              <a:avLst/>
              <a:gdLst/>
              <a:ahLst/>
              <a:cxnLst/>
              <a:rect l="l" t="t" r="r" b="b"/>
              <a:pathLst>
                <a:path w="3600450" h="4859020">
                  <a:moveTo>
                    <a:pt x="3600450" y="4499610"/>
                  </a:moveTo>
                  <a:cubicBezTo>
                    <a:pt x="3600450" y="4699000"/>
                    <a:pt x="3439160" y="4859020"/>
                    <a:pt x="3241040" y="4859020"/>
                  </a:cubicBezTo>
                  <a:lnTo>
                    <a:pt x="359410" y="4859020"/>
                  </a:lnTo>
                  <a:cubicBezTo>
                    <a:pt x="160020" y="4859020"/>
                    <a:pt x="0" y="4697730"/>
                    <a:pt x="0" y="4499610"/>
                  </a:cubicBezTo>
                  <a:lnTo>
                    <a:pt x="0" y="359410"/>
                  </a:lnTo>
                  <a:cubicBezTo>
                    <a:pt x="0" y="160020"/>
                    <a:pt x="161290" y="0"/>
                    <a:pt x="359410" y="0"/>
                  </a:cubicBezTo>
                  <a:lnTo>
                    <a:pt x="3239770" y="0"/>
                  </a:lnTo>
                  <a:cubicBezTo>
                    <a:pt x="3439160" y="0"/>
                    <a:pt x="3599180" y="161290"/>
                    <a:pt x="3599180" y="359410"/>
                  </a:cubicBezTo>
                  <a:lnTo>
                    <a:pt x="3600450" y="4499610"/>
                  </a:lnTo>
                  <a:close/>
                </a:path>
              </a:pathLst>
            </a:custGeom>
            <a:blipFill>
              <a:blip r:embed="rId3"/>
              <a:stretch>
                <a:fillRect l="-51216" r="-51216"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0" y="0"/>
              <a:ext cx="3662687" cy="4923790"/>
            </a:xfrm>
            <a:custGeom>
              <a:avLst/>
              <a:gdLst/>
              <a:ahLst/>
              <a:cxnLst/>
              <a:rect l="l" t="t" r="r" b="b"/>
              <a:pathLst>
                <a:path w="3662687" h="4923790">
                  <a:moveTo>
                    <a:pt x="3271520" y="4923790"/>
                  </a:moveTo>
                  <a:lnTo>
                    <a:pt x="391160" y="4923790"/>
                  </a:lnTo>
                  <a:cubicBezTo>
                    <a:pt x="175260" y="4923790"/>
                    <a:pt x="0" y="4748530"/>
                    <a:pt x="0" y="4532630"/>
                  </a:cubicBezTo>
                  <a:lnTo>
                    <a:pt x="0" y="392430"/>
                  </a:lnTo>
                  <a:cubicBezTo>
                    <a:pt x="0" y="175260"/>
                    <a:pt x="175260" y="0"/>
                    <a:pt x="391160" y="0"/>
                  </a:cubicBezTo>
                  <a:lnTo>
                    <a:pt x="3271520" y="0"/>
                  </a:lnTo>
                  <a:cubicBezTo>
                    <a:pt x="3487420" y="0"/>
                    <a:pt x="3662680" y="175260"/>
                    <a:pt x="3662680" y="391160"/>
                  </a:cubicBezTo>
                  <a:lnTo>
                    <a:pt x="3662680" y="4531360"/>
                  </a:lnTo>
                  <a:cubicBezTo>
                    <a:pt x="3663950" y="4747260"/>
                    <a:pt x="3487420" y="4923790"/>
                    <a:pt x="3271520" y="4923790"/>
                  </a:cubicBezTo>
                  <a:close/>
                  <a:moveTo>
                    <a:pt x="391160" y="63500"/>
                  </a:moveTo>
                  <a:cubicBezTo>
                    <a:pt x="210820" y="63500"/>
                    <a:pt x="63500" y="210820"/>
                    <a:pt x="63500" y="391160"/>
                  </a:cubicBezTo>
                  <a:lnTo>
                    <a:pt x="63500" y="4531360"/>
                  </a:lnTo>
                  <a:cubicBezTo>
                    <a:pt x="63500" y="4712970"/>
                    <a:pt x="210820" y="4859020"/>
                    <a:pt x="391160" y="4859020"/>
                  </a:cubicBezTo>
                  <a:lnTo>
                    <a:pt x="3271520" y="4859020"/>
                  </a:lnTo>
                  <a:cubicBezTo>
                    <a:pt x="3453130" y="4859020"/>
                    <a:pt x="3599180" y="4711700"/>
                    <a:pt x="3599180" y="4531360"/>
                  </a:cubicBezTo>
                  <a:lnTo>
                    <a:pt x="3599180" y="391160"/>
                  </a:lnTo>
                  <a:cubicBezTo>
                    <a:pt x="3599180" y="209550"/>
                    <a:pt x="3451860" y="63500"/>
                    <a:pt x="3271520" y="63500"/>
                  </a:cubicBezTo>
                  <a:lnTo>
                    <a:pt x="391160" y="635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12" name="Freeform 12"/>
          <p:cNvSpPr/>
          <p:nvPr/>
        </p:nvSpPr>
        <p:spPr>
          <a:xfrm>
            <a:off x="2484062" y="9441529"/>
            <a:ext cx="2087283" cy="521821"/>
          </a:xfrm>
          <a:custGeom>
            <a:avLst/>
            <a:gdLst/>
            <a:ahLst/>
            <a:cxnLst/>
            <a:rect l="l" t="t" r="r" b="b"/>
            <a:pathLst>
              <a:path w="2087283" h="521821">
                <a:moveTo>
                  <a:pt x="0" y="0"/>
                </a:moveTo>
                <a:lnTo>
                  <a:pt x="2087283" y="0"/>
                </a:lnTo>
                <a:lnTo>
                  <a:pt x="2087283" y="521821"/>
                </a:lnTo>
                <a:lnTo>
                  <a:pt x="0" y="52182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3350711" y="1772218"/>
            <a:ext cx="7421930" cy="7030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The ElectViz: Election Data Visualization for Media project successfully demonstrates how data analytics and visualization can </a:t>
            </a:r>
            <a:r>
              <a:rPr lang="en-US" sz="219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convert complex election datasets into meaningful and actionable insights.</a:t>
            </a:r>
            <a:r>
              <a:rPr lang="en-US" sz="21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By leveraging Power BI, the project transforms large-scale Indian election data into interactive dashboards that clearly present voting patterns, party performance, regional trends, and gender participation.</a:t>
            </a:r>
          </a:p>
          <a:p>
            <a:pPr algn="l">
              <a:lnSpc>
                <a:spcPts val="3079"/>
              </a:lnSpc>
            </a:pPr>
            <a:endParaRPr lang="en-US" sz="2199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Overall, ElectViz enhances political reporting by enabling fact-based storytelling and informed interpretation of election outcomes. The project proves that interactive data visualization is a powerful tool for media organizations, analysts, and the public, and it lays a strong foundation for future extensions such as real-time election tracking and predictive analysis.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312" r="-20312"/>
            </a:stretch>
          </a:blipFill>
        </p:spPr>
      </p:sp>
      <p:grpSp>
        <p:nvGrpSpPr>
          <p:cNvPr id="3" name="Group 3"/>
          <p:cNvGrpSpPr/>
          <p:nvPr/>
        </p:nvGrpSpPr>
        <p:grpSpPr>
          <a:xfrm rot="5400000">
            <a:off x="8959850" y="-3768725"/>
            <a:ext cx="368300" cy="18288000"/>
            <a:chOff x="0" y="0"/>
            <a:chExt cx="97001" cy="481659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7001" cy="4816592"/>
            </a:xfrm>
            <a:custGeom>
              <a:avLst/>
              <a:gdLst/>
              <a:ahLst/>
              <a:cxnLst/>
              <a:rect l="l" t="t" r="r" b="b"/>
              <a:pathLst>
                <a:path w="97001" h="4816592">
                  <a:moveTo>
                    <a:pt x="0" y="0"/>
                  </a:moveTo>
                  <a:lnTo>
                    <a:pt x="97001" y="0"/>
                  </a:lnTo>
                  <a:lnTo>
                    <a:pt x="97001" y="4816592"/>
                  </a:lnTo>
                  <a:lnTo>
                    <a:pt x="0" y="4816592"/>
                  </a:lnTo>
                  <a:close/>
                </a:path>
              </a:pathLst>
            </a:custGeom>
            <a:solidFill>
              <a:srgbClr val="593C8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97001" cy="48642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836864" y="683394"/>
            <a:ext cx="6340013" cy="690613"/>
            <a:chOff x="0" y="0"/>
            <a:chExt cx="8453350" cy="920817"/>
          </a:xfrm>
        </p:grpSpPr>
        <p:sp>
          <p:nvSpPr>
            <p:cNvPr id="7" name="TextBox 7"/>
            <p:cNvSpPr txBox="1"/>
            <p:nvPr/>
          </p:nvSpPr>
          <p:spPr>
            <a:xfrm>
              <a:off x="0" y="-85725"/>
              <a:ext cx="8453350" cy="9557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018"/>
                </a:lnSpc>
                <a:spcBef>
                  <a:spcPct val="0"/>
                </a:spcBef>
              </a:pPr>
              <a:r>
                <a:rPr lang="en-US" sz="4298">
                  <a:solidFill>
                    <a:srgbClr val="593C8F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ACKNOWLEDGEMENT </a:t>
              </a:r>
            </a:p>
          </p:txBody>
        </p:sp>
        <p:sp>
          <p:nvSpPr>
            <p:cNvPr id="8" name="AutoShape 8"/>
            <p:cNvSpPr/>
            <p:nvPr/>
          </p:nvSpPr>
          <p:spPr>
            <a:xfrm>
              <a:off x="1429" y="895417"/>
              <a:ext cx="3491653" cy="0"/>
            </a:xfrm>
            <a:prstGeom prst="line">
              <a:avLst/>
            </a:prstGeom>
            <a:ln w="508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9144000" y="579720"/>
            <a:ext cx="6850188" cy="3853183"/>
            <a:chOff x="0" y="0"/>
            <a:chExt cx="11289030" cy="63500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1287761" cy="6348735"/>
            </a:xfrm>
            <a:custGeom>
              <a:avLst/>
              <a:gdLst/>
              <a:ahLst/>
              <a:cxnLst/>
              <a:rect l="l" t="t" r="r" b="b"/>
              <a:pathLst>
                <a:path w="11287761" h="6348735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1" y="0"/>
                    <a:pt x="11287761" y="234950"/>
                    <a:pt x="11287761" y="525780"/>
                  </a:cubicBezTo>
                  <a:lnTo>
                    <a:pt x="11287761" y="5822950"/>
                  </a:lnTo>
                  <a:cubicBezTo>
                    <a:pt x="11287761" y="6113780"/>
                    <a:pt x="11052811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ubicBezTo>
                    <a:pt x="0" y="5824220"/>
                    <a:pt x="0" y="5824220"/>
                    <a:pt x="0" y="5824220"/>
                  </a:cubicBezTo>
                  <a:close/>
                </a:path>
              </a:pathLst>
            </a:custGeom>
            <a:blipFill>
              <a:blip r:embed="rId3"/>
              <a:stretch>
                <a:fillRect t="-9339" b="-9339"/>
              </a:stretch>
            </a:blipFill>
          </p:spPr>
        </p:sp>
      </p:grp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1028700" y="5889625"/>
            <a:ext cx="6850188" cy="3853183"/>
            <a:chOff x="0" y="0"/>
            <a:chExt cx="11289030" cy="63500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1287761" cy="6348735"/>
            </a:xfrm>
            <a:custGeom>
              <a:avLst/>
              <a:gdLst/>
              <a:ahLst/>
              <a:cxnLst/>
              <a:rect l="l" t="t" r="r" b="b"/>
              <a:pathLst>
                <a:path w="11287761" h="6348735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1" y="0"/>
                    <a:pt x="11287761" y="234950"/>
                    <a:pt x="11287761" y="525780"/>
                  </a:cubicBezTo>
                  <a:lnTo>
                    <a:pt x="11287761" y="5822950"/>
                  </a:lnTo>
                  <a:cubicBezTo>
                    <a:pt x="11287761" y="6113780"/>
                    <a:pt x="11052811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ubicBezTo>
                    <a:pt x="0" y="5824220"/>
                    <a:pt x="0" y="5824220"/>
                    <a:pt x="0" y="5824220"/>
                  </a:cubicBezTo>
                  <a:close/>
                </a:path>
              </a:pathLst>
            </a:custGeom>
            <a:blipFill>
              <a:blip r:embed="rId4"/>
              <a:stretch>
                <a:fillRect t="-9265" b="-9265"/>
              </a:stretch>
            </a:blipFill>
          </p:spPr>
        </p:sp>
      </p:grpSp>
      <p:grpSp>
        <p:nvGrpSpPr>
          <p:cNvPr id="13" name="Group 13"/>
          <p:cNvGrpSpPr/>
          <p:nvPr/>
        </p:nvGrpSpPr>
        <p:grpSpPr>
          <a:xfrm>
            <a:off x="9144000" y="6210617"/>
            <a:ext cx="4957463" cy="690613"/>
            <a:chOff x="0" y="0"/>
            <a:chExt cx="6609950" cy="920817"/>
          </a:xfrm>
        </p:grpSpPr>
        <p:sp>
          <p:nvSpPr>
            <p:cNvPr id="14" name="TextBox 14"/>
            <p:cNvSpPr txBox="1"/>
            <p:nvPr/>
          </p:nvSpPr>
          <p:spPr>
            <a:xfrm>
              <a:off x="0" y="-85725"/>
              <a:ext cx="6609950" cy="9557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018"/>
                </a:lnSpc>
                <a:spcBef>
                  <a:spcPct val="0"/>
                </a:spcBef>
              </a:pPr>
              <a:r>
                <a:rPr lang="en-US" sz="4298">
                  <a:solidFill>
                    <a:srgbClr val="593C8F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REFERENCES</a:t>
              </a:r>
            </a:p>
          </p:txBody>
        </p:sp>
        <p:sp>
          <p:nvSpPr>
            <p:cNvPr id="15" name="AutoShape 15"/>
            <p:cNvSpPr/>
            <p:nvPr/>
          </p:nvSpPr>
          <p:spPr>
            <a:xfrm>
              <a:off x="1429" y="895417"/>
              <a:ext cx="3491653" cy="0"/>
            </a:xfrm>
            <a:prstGeom prst="line">
              <a:avLst/>
            </a:prstGeom>
            <a:ln w="508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16" name="Freeform 16"/>
          <p:cNvSpPr/>
          <p:nvPr/>
        </p:nvSpPr>
        <p:spPr>
          <a:xfrm>
            <a:off x="17062941" y="6901229"/>
            <a:ext cx="392717" cy="1565177"/>
          </a:xfrm>
          <a:custGeom>
            <a:avLst/>
            <a:gdLst/>
            <a:ahLst/>
            <a:cxnLst/>
            <a:rect l="l" t="t" r="r" b="b"/>
            <a:pathLst>
              <a:path w="392717" h="1565177">
                <a:moveTo>
                  <a:pt x="0" y="0"/>
                </a:moveTo>
                <a:lnTo>
                  <a:pt x="392718" y="0"/>
                </a:lnTo>
                <a:lnTo>
                  <a:pt x="392718" y="1565177"/>
                </a:lnTo>
                <a:lnTo>
                  <a:pt x="0" y="156517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424308" y="1517650"/>
            <a:ext cx="6752569" cy="3540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We would like to express our sincere gratitude to:</a:t>
            </a:r>
          </a:p>
          <a:p>
            <a:pPr marL="431801" lvl="1" indent="-215900" algn="l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Infosys Springboard Team for organizing this valuable virtual internship opportunity</a:t>
            </a:r>
          </a:p>
          <a:p>
            <a:pPr marL="431801" lvl="1" indent="-215900" algn="l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Our Mentor for continuous guidance, constructive feedback, and support</a:t>
            </a:r>
          </a:p>
          <a:p>
            <a:pPr marL="431801" lvl="1" indent="-215900" algn="l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My Teammates for their collaboration, encouragement, and shared insights</a:t>
            </a:r>
          </a:p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This internship has been a meaningful step in enhancing our professional growth and technical expertise.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144000" y="7227571"/>
            <a:ext cx="7835388" cy="1682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Election Dataset – Kaggle</a:t>
            </a:r>
          </a:p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Microsoft Power BI Official Documentation</a:t>
            </a:r>
          </a:p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Infosys Springboard Virtual Internship Course Materials</a:t>
            </a:r>
          </a:p>
        </p:txBody>
      </p:sp>
      <p:sp>
        <p:nvSpPr>
          <p:cNvPr id="19" name="Freeform 19"/>
          <p:cNvSpPr/>
          <p:nvPr/>
        </p:nvSpPr>
        <p:spPr>
          <a:xfrm>
            <a:off x="7368733" y="1704771"/>
            <a:ext cx="392717" cy="1565177"/>
          </a:xfrm>
          <a:custGeom>
            <a:avLst/>
            <a:gdLst/>
            <a:ahLst/>
            <a:cxnLst/>
            <a:rect l="l" t="t" r="r" b="b"/>
            <a:pathLst>
              <a:path w="392717" h="1565177">
                <a:moveTo>
                  <a:pt x="0" y="0"/>
                </a:moveTo>
                <a:lnTo>
                  <a:pt x="392717" y="0"/>
                </a:lnTo>
                <a:lnTo>
                  <a:pt x="392717" y="1565177"/>
                </a:lnTo>
                <a:lnTo>
                  <a:pt x="0" y="156517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69</TotalTime>
  <Words>580</Words>
  <Application>Microsoft Office PowerPoint</Application>
  <PresentationFormat>Custom</PresentationFormat>
  <Paragraphs>94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21" baseType="lpstr">
      <vt:lpstr>Ovo</vt:lpstr>
      <vt:lpstr>Poppins</vt:lpstr>
      <vt:lpstr>Archivo Black</vt:lpstr>
      <vt:lpstr>League Spartan</vt:lpstr>
      <vt:lpstr>Lato Bold</vt:lpstr>
      <vt:lpstr>Canva Sans Bold</vt:lpstr>
      <vt:lpstr>Arial</vt:lpstr>
      <vt:lpstr>Poppins Bold</vt:lpstr>
      <vt:lpstr>Baloo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 C presentation (ElectViz)</dc:title>
  <cp:lastModifiedBy>Bhavishya Priyadarshini V</cp:lastModifiedBy>
  <cp:revision>9</cp:revision>
  <dcterms:created xsi:type="dcterms:W3CDTF">2006-08-16T00:00:00Z</dcterms:created>
  <dcterms:modified xsi:type="dcterms:W3CDTF">2026-02-21T15:51:29Z</dcterms:modified>
  <dc:identifier>DAHAzhMBc4U</dc:identifier>
</cp:coreProperties>
</file>